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7"/>
  </p:notesMasterIdLst>
  <p:sldIdLst>
    <p:sldId id="282" r:id="rId2"/>
    <p:sldId id="273" r:id="rId3"/>
    <p:sldId id="262" r:id="rId4"/>
    <p:sldId id="259" r:id="rId5"/>
    <p:sldId id="293" r:id="rId6"/>
    <p:sldId id="283" r:id="rId7"/>
    <p:sldId id="284" r:id="rId8"/>
    <p:sldId id="289" r:id="rId9"/>
    <p:sldId id="290" r:id="rId10"/>
    <p:sldId id="291" r:id="rId11"/>
    <p:sldId id="258" r:id="rId12"/>
    <p:sldId id="295" r:id="rId13"/>
    <p:sldId id="296" r:id="rId14"/>
    <p:sldId id="288" r:id="rId15"/>
    <p:sldId id="294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0D3D"/>
    <a:srgbClr val="1496CF"/>
    <a:srgbClr val="FCB837"/>
    <a:srgbClr val="ECECEC"/>
    <a:srgbClr val="7CBC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28"/>
    <p:restoredTop sz="69715"/>
  </p:normalViewPr>
  <p:slideViewPr>
    <p:cSldViewPr snapToGrid="0" snapToObjects="1">
      <p:cViewPr>
        <p:scale>
          <a:sx n="81" d="100"/>
          <a:sy n="81" d="100"/>
        </p:scale>
        <p:origin x="1680" y="3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3EFEBD-323B-BC4F-A15B-69B8FA15ED05}" type="datetimeFigureOut">
              <a:rPr lang="en-US" smtClean="0"/>
              <a:t>6/15/20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7B45B2-A280-394A-B550-644A9F24F6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512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 smtClean="0"/>
              <a:t>ÚVOD DO PREZENTÁCIE</a:t>
            </a:r>
            <a:endParaRPr lang="en-US" b="0" baseline="0" dirty="0" smtClean="0"/>
          </a:p>
          <a:p>
            <a:endParaRPr lang="en-US" baseline="0" dirty="0" smtClean="0"/>
          </a:p>
          <a:p>
            <a:r>
              <a:rPr lang="en-US" b="1" baseline="0" dirty="0" smtClean="0"/>
              <a:t>“</a:t>
            </a:r>
            <a:r>
              <a:rPr lang="en-US" b="1" i="1" baseline="0" dirty="0" err="1" smtClean="0"/>
              <a:t>Naša</a:t>
            </a:r>
            <a:r>
              <a:rPr lang="en-US" b="1" i="1" baseline="0" dirty="0" smtClean="0"/>
              <a:t> </a:t>
            </a:r>
            <a:r>
              <a:rPr lang="en-US" b="1" i="1" baseline="0" dirty="0" err="1" smtClean="0"/>
              <a:t>škola</a:t>
            </a:r>
            <a:r>
              <a:rPr lang="en-US" b="1" i="1" baseline="0" dirty="0" smtClean="0"/>
              <a:t> je </a:t>
            </a:r>
            <a:r>
              <a:rPr lang="en-US" b="1" i="1" baseline="0" dirty="0" err="1" smtClean="0"/>
              <a:t>už</a:t>
            </a:r>
            <a:r>
              <a:rPr lang="en-US" b="1" i="1" baseline="0" dirty="0" smtClean="0"/>
              <a:t> x </a:t>
            </a:r>
            <a:r>
              <a:rPr lang="en-US" b="1" i="1" baseline="0" dirty="0" err="1" smtClean="0"/>
              <a:t>rokov</a:t>
            </a:r>
            <a:r>
              <a:rPr lang="en-US" b="1" i="1" baseline="0" dirty="0" smtClean="0"/>
              <a:t> </a:t>
            </a:r>
            <a:r>
              <a:rPr lang="en-US" b="1" i="1" baseline="0" dirty="0" err="1" smtClean="0"/>
              <a:t>zapojená</a:t>
            </a:r>
            <a:r>
              <a:rPr lang="en-US" b="1" i="1" baseline="0" dirty="0" smtClean="0"/>
              <a:t> do </a:t>
            </a:r>
            <a:r>
              <a:rPr lang="en-US" b="1" i="1" baseline="0" dirty="0" err="1" smtClean="0"/>
              <a:t>jedného</a:t>
            </a:r>
            <a:r>
              <a:rPr lang="en-US" b="1" i="1" baseline="0" dirty="0" smtClean="0"/>
              <a:t> </a:t>
            </a:r>
            <a:r>
              <a:rPr lang="en-US" b="1" i="1" baseline="0" dirty="0" err="1" smtClean="0"/>
              <a:t>výnimočného</a:t>
            </a:r>
            <a:r>
              <a:rPr lang="en-US" b="1" i="1" baseline="0" dirty="0" smtClean="0"/>
              <a:t> </a:t>
            </a:r>
            <a:r>
              <a:rPr lang="en-US" b="1" i="1" baseline="0" dirty="0" err="1" smtClean="0"/>
              <a:t>programu</a:t>
            </a:r>
            <a:r>
              <a:rPr lang="en-US" b="1" i="1" baseline="0" dirty="0" smtClean="0"/>
              <a:t> pre </a:t>
            </a:r>
            <a:r>
              <a:rPr lang="en-US" b="1" i="1" baseline="0" dirty="0" err="1" smtClean="0"/>
              <a:t>mladých</a:t>
            </a:r>
            <a:r>
              <a:rPr lang="en-US" b="1" i="1" baseline="0" dirty="0" smtClean="0"/>
              <a:t>, </a:t>
            </a:r>
            <a:r>
              <a:rPr lang="en-US" b="1" i="1" baseline="0" dirty="0" err="1" smtClean="0"/>
              <a:t>Medzinárodná</a:t>
            </a:r>
            <a:r>
              <a:rPr lang="en-US" b="1" i="1" baseline="0" dirty="0" smtClean="0"/>
              <a:t> </a:t>
            </a:r>
            <a:r>
              <a:rPr lang="en-US" b="1" i="1" baseline="0" dirty="0" err="1" smtClean="0"/>
              <a:t>cena</a:t>
            </a:r>
            <a:r>
              <a:rPr lang="en-US" b="1" i="1" baseline="0" dirty="0" smtClean="0"/>
              <a:t> </a:t>
            </a:r>
            <a:r>
              <a:rPr lang="en-US" b="1" i="1" baseline="0" dirty="0" err="1" smtClean="0"/>
              <a:t>vojvodu</a:t>
            </a:r>
            <a:r>
              <a:rPr lang="en-US" b="1" i="1" baseline="0" dirty="0" smtClean="0"/>
              <a:t> z </a:t>
            </a:r>
            <a:r>
              <a:rPr lang="en-US" b="1" i="1" baseline="0" dirty="0" err="1" smtClean="0"/>
              <a:t>Edinburghu</a:t>
            </a:r>
            <a:r>
              <a:rPr lang="en-US" b="1" i="1" baseline="0" dirty="0" smtClean="0"/>
              <a:t> (v </a:t>
            </a:r>
            <a:r>
              <a:rPr lang="en-US" b="1" i="1" baseline="0" dirty="0" err="1" smtClean="0"/>
              <a:t>skratke</a:t>
            </a:r>
            <a:r>
              <a:rPr lang="en-US" b="1" i="1" baseline="0" dirty="0" smtClean="0"/>
              <a:t> </a:t>
            </a:r>
            <a:r>
              <a:rPr lang="en-US" b="1" i="1" baseline="0" dirty="0" err="1" smtClean="0"/>
              <a:t>DofE</a:t>
            </a:r>
            <a:r>
              <a:rPr lang="en-US" b="1" i="1" baseline="0" dirty="0" smtClean="0"/>
              <a:t>), </a:t>
            </a:r>
            <a:r>
              <a:rPr lang="en-US" b="1" i="1" baseline="0" dirty="0" err="1" smtClean="0"/>
              <a:t>ktorý</a:t>
            </a:r>
            <a:r>
              <a:rPr lang="en-US" b="1" i="1" baseline="0" dirty="0" smtClean="0"/>
              <a:t> </a:t>
            </a:r>
            <a:r>
              <a:rPr lang="en-US" b="1" i="1" baseline="0" dirty="0" err="1" smtClean="0"/>
              <a:t>vám</a:t>
            </a:r>
            <a:r>
              <a:rPr lang="en-US" b="1" i="1" baseline="0" dirty="0" smtClean="0"/>
              <a:t> </a:t>
            </a:r>
            <a:r>
              <a:rPr lang="en-US" b="1" i="1" baseline="0" dirty="0" err="1" smtClean="0"/>
              <a:t>teraz</a:t>
            </a:r>
            <a:r>
              <a:rPr lang="en-US" b="1" i="1" baseline="0" dirty="0" smtClean="0"/>
              <a:t> v </a:t>
            </a:r>
            <a:r>
              <a:rPr lang="en-US" b="1" i="1" baseline="0" dirty="0" err="1" smtClean="0"/>
              <a:t>skratke</a:t>
            </a:r>
            <a:r>
              <a:rPr lang="en-US" b="1" i="1" baseline="0" dirty="0" smtClean="0"/>
              <a:t> </a:t>
            </a:r>
            <a:r>
              <a:rPr lang="en-US" b="1" i="1" baseline="0" dirty="0" err="1" smtClean="0"/>
              <a:t>predstavím</a:t>
            </a:r>
            <a:r>
              <a:rPr lang="en-US" b="1" i="1" baseline="0" dirty="0" smtClean="0"/>
              <a:t>.</a:t>
            </a:r>
            <a:r>
              <a:rPr lang="en-US" b="1" baseline="0" dirty="0" smtClean="0"/>
              <a:t>” 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7B45B2-A280-394A-B550-644A9F24F62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3326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b="1" i="1" baseline="0" noProof="0" dirty="0" smtClean="0"/>
              <a:t> O svoju DofE skúsenosť sa s nami podelí </a:t>
            </a:r>
            <a:r>
              <a:rPr lang="sk-SK" b="0" i="0" baseline="0" noProof="0" dirty="0" smtClean="0"/>
              <a:t>[doplň meno absolventa], </a:t>
            </a:r>
            <a:r>
              <a:rPr lang="sk-SK" b="1" i="1" baseline="0" noProof="0" dirty="0" smtClean="0"/>
              <a:t>ktorý</a:t>
            </a:r>
            <a:r>
              <a:rPr lang="sk-SK" b="0" i="1" baseline="0" noProof="0" dirty="0" smtClean="0"/>
              <a:t> </a:t>
            </a:r>
            <a:r>
              <a:rPr lang="sk-SK" b="0" i="0" baseline="0" noProof="0" dirty="0" smtClean="0"/>
              <a:t>[doplň aktivity, ktorým sa daný </a:t>
            </a:r>
            <a:r>
              <a:rPr lang="sk-SK" b="0" i="0" baseline="0" noProof="0" dirty="0" err="1" smtClean="0"/>
              <a:t>Dofák</a:t>
            </a:r>
            <a:r>
              <a:rPr lang="sk-SK" b="0" i="0" baseline="0" noProof="0" dirty="0" smtClean="0"/>
              <a:t> venoval, aby si mladí záujemcovia o DofE vedeli lepšie predstaviť jeho DofE skúsenosť</a:t>
            </a:r>
            <a:r>
              <a:rPr lang="sk-SK" b="0" i="1" baseline="0" noProof="0" dirty="0" smtClean="0"/>
              <a:t>]. </a:t>
            </a:r>
          </a:p>
          <a:p>
            <a:endParaRPr lang="sk-SK" b="0" i="1" baseline="0" noProof="0" dirty="0" smtClean="0"/>
          </a:p>
          <a:p>
            <a:r>
              <a:rPr lang="sk-SK" b="0" i="0" baseline="0" noProof="0" dirty="0" smtClean="0"/>
              <a:t>[Aby sa Vaši absolventi DofE vedeli lepšie pripraviť na svoju prezentáciu, vyrobili sme pre nich tento pomocný materiál. </a:t>
            </a:r>
            <a:r>
              <a:rPr lang="sk-SK" b="0" i="0" baseline="0" noProof="0" dirty="0" err="1" smtClean="0"/>
              <a:t>https</a:t>
            </a:r>
            <a:r>
              <a:rPr lang="sk-SK" b="0" i="0" baseline="0" noProof="0" dirty="0" smtClean="0"/>
              <a:t>://</a:t>
            </a:r>
            <a:r>
              <a:rPr lang="sk-SK" b="0" i="0" baseline="0" noProof="0" dirty="0" err="1" smtClean="0"/>
              <a:t>www.dofe.sk</a:t>
            </a:r>
            <a:r>
              <a:rPr lang="sk-SK" b="0" i="0" baseline="0" noProof="0" dirty="0" smtClean="0"/>
              <a:t>/</a:t>
            </a:r>
            <a:r>
              <a:rPr lang="sk-SK" b="0" i="0" baseline="0" noProof="0" dirty="0" err="1" smtClean="0"/>
              <a:t>upload</a:t>
            </a:r>
            <a:r>
              <a:rPr lang="sk-SK" b="0" i="0" baseline="0" noProof="0" dirty="0" smtClean="0"/>
              <a:t>/</a:t>
            </a:r>
            <a:r>
              <a:rPr lang="sk-SK" b="0" i="0" baseline="0" noProof="0" dirty="0" err="1" smtClean="0"/>
              <a:t>File</a:t>
            </a:r>
            <a:r>
              <a:rPr lang="sk-SK" b="0" i="0" baseline="0" noProof="0" dirty="0" smtClean="0"/>
              <a:t>/reflexia-pre-</a:t>
            </a:r>
            <a:r>
              <a:rPr lang="sk-SK" b="0" i="0" baseline="0" noProof="0" dirty="0" err="1" smtClean="0"/>
              <a:t>dofe</a:t>
            </a:r>
            <a:r>
              <a:rPr lang="sk-SK" b="0" i="0" baseline="0" noProof="0" dirty="0" smtClean="0"/>
              <a:t>-</a:t>
            </a:r>
            <a:r>
              <a:rPr lang="sk-SK" b="0" i="0" baseline="0" noProof="0" dirty="0" err="1" smtClean="0"/>
              <a:t>absolventa.pdf</a:t>
            </a:r>
            <a:r>
              <a:rPr lang="sk-SK" b="0" i="0" baseline="0" noProof="0" smtClean="0"/>
              <a:t> ]</a:t>
            </a:r>
            <a:endParaRPr lang="sk-SK" b="1" i="0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7B45B2-A280-394A-B550-644A9F24F62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8893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noProof="0" dirty="0" smtClean="0"/>
              <a:t>[V prípade, že na prezentácii</a:t>
            </a:r>
            <a:r>
              <a:rPr lang="sk-SK" baseline="0" noProof="0" dirty="0" smtClean="0"/>
              <a:t> máte prítomných už súčasných absolventov/účastníkov </a:t>
            </a:r>
            <a:r>
              <a:rPr lang="sk-SK" baseline="0" noProof="0" dirty="0" err="1" smtClean="0"/>
              <a:t>DofE</a:t>
            </a:r>
            <a:r>
              <a:rPr lang="sk-SK" baseline="0" noProof="0" dirty="0" smtClean="0"/>
              <a:t>. Ak nie, pokojne tento slide preskočte]</a:t>
            </a:r>
          </a:p>
          <a:p>
            <a:endParaRPr lang="sk-SK" i="1" baseline="0" noProof="0" dirty="0" smtClean="0"/>
          </a:p>
          <a:p>
            <a:r>
              <a:rPr lang="sk-SK" b="1" i="1" baseline="0" noProof="0" dirty="0" smtClean="0"/>
              <a:t>„Vidím tu medzi nami aj našich </a:t>
            </a:r>
            <a:r>
              <a:rPr lang="sk-SK" b="1" i="1" baseline="0" noProof="0" dirty="0" err="1" smtClean="0"/>
              <a:t>Dofákov</a:t>
            </a:r>
            <a:r>
              <a:rPr lang="sk-SK" b="1" i="1" baseline="0" noProof="0" dirty="0" smtClean="0"/>
              <a:t>. Uvažovali ste nad možnosťou pokračovať v </a:t>
            </a:r>
            <a:r>
              <a:rPr lang="sk-SK" b="1" i="1" baseline="0" noProof="0" dirty="0" err="1" smtClean="0"/>
              <a:t>DofE</a:t>
            </a:r>
            <a:r>
              <a:rPr lang="sk-SK" b="1" i="1" baseline="0" noProof="0" dirty="0" smtClean="0"/>
              <a:t>? Čo tak dať si ďalšiu výzvu, nastaviť si náročnejšie ciele, alebo vymyslieť úplne nové aktivity?“</a:t>
            </a:r>
          </a:p>
          <a:p>
            <a:endParaRPr lang="sk-SK" baseline="0" noProof="0" dirty="0" smtClean="0"/>
          </a:p>
          <a:p>
            <a:endParaRPr lang="sk-SK" baseline="0" noProof="0" dirty="0" smtClean="0"/>
          </a:p>
          <a:p>
            <a:endParaRPr lang="sk-SK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7B45B2-A280-394A-B550-644A9F24F62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202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baseline="0" dirty="0" smtClean="0"/>
              <a:t>DofE </a:t>
            </a:r>
            <a:r>
              <a:rPr lang="en-US" b="1" baseline="0" dirty="0" err="1" smtClean="0"/>
              <a:t>sa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na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Slovensku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teší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tiež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veľkej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podpore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vo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firmách</a:t>
            </a:r>
            <a:r>
              <a:rPr lang="en-US" b="1" baseline="0" dirty="0" smtClean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7B45B2-A280-394A-B550-644A9F24F62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7916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baseline="0" dirty="0" err="1" smtClean="0"/>
              <a:t>Intenzívne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pracujeme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na</a:t>
            </a:r>
            <a:r>
              <a:rPr lang="en-US" b="0" baseline="0" dirty="0" smtClean="0"/>
              <a:t> tom, aby </a:t>
            </a:r>
            <a:r>
              <a:rPr lang="en-US" b="0" baseline="0" dirty="0" err="1" smtClean="0"/>
              <a:t>aj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firmy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na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Slovensku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uznávali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ocenenie</a:t>
            </a:r>
            <a:r>
              <a:rPr lang="en-US" b="0" baseline="0" dirty="0" smtClean="0"/>
              <a:t> DofE </a:t>
            </a:r>
            <a:r>
              <a:rPr lang="en-US" b="0" baseline="0" dirty="0" err="1" smtClean="0"/>
              <a:t>vo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svojom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výberovom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procese</a:t>
            </a:r>
            <a:r>
              <a:rPr lang="en-US" b="0" baseline="0" dirty="0" smtClean="0"/>
              <a:t>. O </a:t>
            </a:r>
            <a:r>
              <a:rPr lang="en-US" b="0" baseline="0" dirty="0" err="1" smtClean="0"/>
              <a:t>novinkách</a:t>
            </a:r>
            <a:r>
              <a:rPr lang="en-US" b="0" baseline="0" dirty="0" smtClean="0"/>
              <a:t> v </a:t>
            </a:r>
            <a:r>
              <a:rPr lang="en-US" b="0" baseline="0" dirty="0" err="1" smtClean="0"/>
              <a:t>tejto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oblasti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vás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budeme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čoskoro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informovať</a:t>
            </a:r>
            <a:r>
              <a:rPr lang="en-US" b="0" baseline="0" dirty="0" smtClean="0"/>
              <a:t>. Pre </a:t>
            </a:r>
            <a:r>
              <a:rPr lang="en-US" b="0" baseline="0" dirty="0" err="1" smtClean="0"/>
              <a:t>niektorých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mladých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ľudí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práve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uznávanie</a:t>
            </a:r>
            <a:r>
              <a:rPr lang="en-US" b="0" baseline="0" dirty="0" smtClean="0"/>
              <a:t> DofE </a:t>
            </a:r>
            <a:r>
              <a:rPr lang="en-US" b="0" baseline="0" dirty="0" err="1" smtClean="0"/>
              <a:t>vo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firmách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môže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byť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zaujímavý</a:t>
            </a:r>
            <a:r>
              <a:rPr lang="en-US" b="0" baseline="0" dirty="0" smtClean="0"/>
              <a:t> argument pre </a:t>
            </a:r>
            <a:r>
              <a:rPr lang="en-US" b="0" baseline="0" dirty="0" err="1" smtClean="0"/>
              <a:t>zapojenie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sa</a:t>
            </a:r>
            <a:r>
              <a:rPr lang="en-US" b="0" baseline="0" dirty="0" smtClean="0"/>
              <a:t> do </a:t>
            </a:r>
            <a:r>
              <a:rPr lang="en-US" b="0" baseline="0" dirty="0" err="1" smtClean="0"/>
              <a:t>programu</a:t>
            </a:r>
            <a:r>
              <a:rPr lang="en-US" b="0" baseline="0" dirty="0" smtClean="0"/>
              <a:t>, </a:t>
            </a:r>
            <a:r>
              <a:rPr lang="en-US" b="0" baseline="0" dirty="0" err="1" smtClean="0"/>
              <a:t>preto</a:t>
            </a:r>
            <a:r>
              <a:rPr lang="en-US" b="0" baseline="0" dirty="0" smtClean="0"/>
              <a:t> ho </a:t>
            </a:r>
            <a:r>
              <a:rPr lang="en-US" b="0" baseline="0" dirty="0" err="1" smtClean="0"/>
              <a:t>určite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nezabudnite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spomenúť</a:t>
            </a:r>
            <a:r>
              <a:rPr lang="en-US" b="0" baseline="0" dirty="0" smtClean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7B45B2-A280-394A-B550-644A9F24F62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9476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[</a:t>
            </a:r>
            <a:r>
              <a:rPr lang="en-US" dirty="0" err="1" smtClean="0"/>
              <a:t>Ak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vám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zvýši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čas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pustite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študentom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aj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toto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krátke</a:t>
            </a:r>
            <a:r>
              <a:rPr lang="en-US" baseline="0" dirty="0" smtClean="0"/>
              <a:t> 1:30 min video, </a:t>
            </a:r>
            <a:r>
              <a:rPr lang="en-US" baseline="0" dirty="0" err="1" smtClean="0"/>
              <a:t>ktoré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sumarizuje</a:t>
            </a:r>
            <a:r>
              <a:rPr lang="en-US" baseline="0" dirty="0" smtClean="0"/>
              <a:t> DofE </a:t>
            </a:r>
            <a:r>
              <a:rPr lang="en-US" baseline="0" dirty="0" err="1" smtClean="0"/>
              <a:t>ako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také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kliknutím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obrázok</a:t>
            </a:r>
            <a:r>
              <a:rPr lang="en-US" baseline="0" dirty="0" smtClean="0"/>
              <a:t>].</a:t>
            </a: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Video je </a:t>
            </a:r>
            <a:r>
              <a:rPr lang="en-US" baseline="0" dirty="0" err="1" smtClean="0"/>
              <a:t>tiež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dostupné</a:t>
            </a:r>
            <a:r>
              <a:rPr lang="en-US" baseline="0" dirty="0" smtClean="0"/>
              <a:t> online </a:t>
            </a:r>
            <a:r>
              <a:rPr lang="en-US" baseline="0" dirty="0" err="1" smtClean="0"/>
              <a:t>na</a:t>
            </a:r>
            <a:r>
              <a:rPr lang="en-US" baseline="0" dirty="0" smtClean="0"/>
              <a:t> https://</a:t>
            </a:r>
            <a:r>
              <a:rPr lang="en-US" baseline="0" dirty="0" err="1" smtClean="0"/>
              <a:t>www.youtube.com</a:t>
            </a:r>
            <a:r>
              <a:rPr lang="en-US" baseline="0" dirty="0" smtClean="0"/>
              <a:t>/</a:t>
            </a:r>
            <a:r>
              <a:rPr lang="en-US" baseline="0" dirty="0" err="1" smtClean="0"/>
              <a:t>watch?v</a:t>
            </a:r>
            <a:r>
              <a:rPr lang="en-US" baseline="0" dirty="0" smtClean="0"/>
              <a:t>=6lzy8ChMAsM&amp;list=PLX-oWHgYF8oMwtbsMVn7J9I3ouEe4lhK8&amp;index=2 </a:t>
            </a:r>
          </a:p>
          <a:p>
            <a:endParaRPr lang="en-US" baseline="0" dirty="0" smtClean="0"/>
          </a:p>
          <a:p>
            <a:r>
              <a:rPr lang="en-US" b="1" i="1" baseline="0" dirty="0" smtClean="0"/>
              <a:t>“O </a:t>
            </a:r>
            <a:r>
              <a:rPr lang="en-US" b="1" i="1" baseline="0" dirty="0" err="1" smtClean="0"/>
              <a:t>čom</a:t>
            </a:r>
            <a:r>
              <a:rPr lang="en-US" b="1" i="1" baseline="0" dirty="0" smtClean="0"/>
              <a:t> </a:t>
            </a:r>
            <a:r>
              <a:rPr lang="en-US" b="1" i="1" baseline="0" dirty="0" err="1" smtClean="0"/>
              <a:t>teda</a:t>
            </a:r>
            <a:r>
              <a:rPr lang="en-US" b="1" i="1" baseline="0" dirty="0" smtClean="0"/>
              <a:t> </a:t>
            </a:r>
            <a:r>
              <a:rPr lang="en-US" b="1" i="1" baseline="0" dirty="0" err="1" smtClean="0"/>
              <a:t>DofE</a:t>
            </a:r>
            <a:r>
              <a:rPr lang="en-US" b="1" i="1" baseline="0" dirty="0" smtClean="0"/>
              <a:t> “v </a:t>
            </a:r>
            <a:r>
              <a:rPr lang="en-US" b="1" i="1" baseline="0" dirty="0" err="1" smtClean="0"/>
              <a:t>kocke</a:t>
            </a:r>
            <a:r>
              <a:rPr lang="en-US" b="1" i="1" baseline="0" dirty="0" smtClean="0"/>
              <a:t>” je </a:t>
            </a:r>
            <a:r>
              <a:rPr lang="en-US" b="1" i="1" baseline="0" dirty="0" err="1" smtClean="0"/>
              <a:t>si</a:t>
            </a:r>
            <a:r>
              <a:rPr lang="en-US" b="1" i="1" baseline="0" dirty="0" smtClean="0"/>
              <a:t> </a:t>
            </a:r>
            <a:r>
              <a:rPr lang="en-US" b="1" i="1" baseline="0" dirty="0" err="1" smtClean="0"/>
              <a:t>pozrieme</a:t>
            </a:r>
            <a:r>
              <a:rPr lang="en-US" b="1" i="1" baseline="0" dirty="0" smtClean="0"/>
              <a:t> v </a:t>
            </a:r>
            <a:r>
              <a:rPr lang="en-US" b="1" i="1" baseline="0" dirty="0" err="1" smtClean="0"/>
              <a:t>tomto</a:t>
            </a:r>
            <a:r>
              <a:rPr lang="en-US" b="1" i="1" baseline="0" dirty="0" smtClean="0"/>
              <a:t> </a:t>
            </a:r>
            <a:r>
              <a:rPr lang="en-US" b="1" i="1" baseline="0" dirty="0" err="1" smtClean="0"/>
              <a:t>videu</a:t>
            </a:r>
            <a:r>
              <a:rPr lang="en-US" b="1" i="1" baseline="0" dirty="0" smtClean="0"/>
              <a:t>.”</a:t>
            </a:r>
            <a:endParaRPr lang="en-US" b="1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7B45B2-A280-394A-B550-644A9F24F62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2769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[</a:t>
            </a:r>
            <a:r>
              <a:rPr lang="en-US" dirty="0" err="1" smtClean="0"/>
              <a:t>Tu</a:t>
            </a:r>
            <a:r>
              <a:rPr lang="en-US" baseline="0" dirty="0" smtClean="0"/>
              <a:t> je </a:t>
            </a:r>
            <a:r>
              <a:rPr lang="en-US" baseline="0" dirty="0" err="1" smtClean="0"/>
              <a:t>priestor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poskytnutie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všetkých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potrebných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informácií</a:t>
            </a:r>
            <a:r>
              <a:rPr lang="en-US" baseline="0" dirty="0" smtClean="0"/>
              <a:t> o </a:t>
            </a:r>
            <a:r>
              <a:rPr lang="en-US" baseline="0" dirty="0" err="1" smtClean="0"/>
              <a:t>nábore</a:t>
            </a:r>
            <a:r>
              <a:rPr lang="en-US" baseline="0" dirty="0" smtClean="0"/>
              <a:t> </a:t>
            </a:r>
            <a:endParaRPr lang="sk-SK" baseline="0" dirty="0" smtClean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sk-SK" baseline="0" dirty="0" smtClean="0"/>
              <a:t>do kedy sa môžu študenti prihlásiť?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sk-SK" baseline="0" dirty="0" smtClean="0"/>
              <a:t>aký je postup?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sk-SK" baseline="0" dirty="0" smtClean="0"/>
              <a:t>do kedy im dáte vedieť (a ako), či ste ich do programu vybrali?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sk-SK" baseline="0" dirty="0" smtClean="0"/>
              <a:t>kto je kontaktná osoba, ktorú môžu kontaktovať v </a:t>
            </a:r>
            <a:r>
              <a:rPr lang="sk-SK" baseline="0" smtClean="0"/>
              <a:t>prípade otázok?]</a:t>
            </a:r>
            <a:endParaRPr lang="sk-SK" baseline="0" dirty="0" smtClean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sk-SK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baseline="0" dirty="0" smtClean="0"/>
              <a:t>KONIEC PREZENTÁCIE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sk-SK" baseline="0" dirty="0" smtClean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7B45B2-A280-394A-B550-644A9F24F62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3747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b="1" i="1" noProof="0" dirty="0" smtClean="0"/>
              <a:t>„Poznáte tohto človeka?</a:t>
            </a:r>
            <a:r>
              <a:rPr lang="sk-SK" b="1" i="1" baseline="0" noProof="0" dirty="0" smtClean="0"/>
              <a:t> Áno, je to Peter </a:t>
            </a:r>
            <a:r>
              <a:rPr lang="sk-SK" b="1" i="1" baseline="0" noProof="0" dirty="0" err="1" smtClean="0"/>
              <a:t>Sagan</a:t>
            </a:r>
            <a:r>
              <a:rPr lang="sk-SK" b="1" i="1" baseline="0" noProof="0" dirty="0" smtClean="0"/>
              <a:t>, známy profesionálny cestný cyklista, podľa odborníkov patrí medzi najväčšie talenty svetovej cyklistiky v súčasnosti.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b="1" i="1" baseline="0" noProof="0" dirty="0" smtClean="0"/>
              <a:t>Aké vlastnosti podľa vás potreboval k tomu, aby sa z garáže dostal na trón majstra sveta?“ </a:t>
            </a:r>
            <a:r>
              <a:rPr lang="sk-SK" b="0" i="0" baseline="0" noProof="0" dirty="0" smtClean="0"/>
              <a:t>[</a:t>
            </a:r>
            <a:r>
              <a:rPr lang="sk-SK" i="0" baseline="0" noProof="0" dirty="0" smtClean="0"/>
              <a:t>spýtajte sa študentov, a pochváľte každú jednu odpoveď. Špecificky vypichnite tri nasledujúce vlastnosti]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i="1" baseline="0" noProof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b="1" i="1" baseline="0" noProof="0" dirty="0" smtClean="0"/>
              <a:t>„CIEĽAVEDOMOSŤ, VYTRVALOSŤ, VNÚTORNÁ MOTIVÁCIA.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b="1" i="1" baseline="0" noProof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b="1" i="1" baseline="0" noProof="0" dirty="0" err="1" smtClean="0"/>
              <a:t>DofE</a:t>
            </a:r>
            <a:r>
              <a:rPr lang="sk-SK" b="1" i="1" baseline="0" noProof="0" dirty="0" smtClean="0"/>
              <a:t> je rozvojový program pre mladých, ktorý práve tieto charakterové vlastnosti priamo rozvíja. Ročne ho v 140 krajinách absolvuje vyše 1,3 milióna mladých ľudí.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b="1" i="1" baseline="0" noProof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b="1" i="1" baseline="0" noProof="0" dirty="0" smtClean="0"/>
              <a:t>Ako to funguje?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b="1" i="1" baseline="0" noProof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b="1" i="1" baseline="0" noProof="0" dirty="0" smtClean="0"/>
              <a:t>Pozrime sa vo videu."</a:t>
            </a:r>
            <a:endParaRPr lang="sk-SK" b="1" i="1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7B45B2-A280-394A-B550-644A9F24F62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7265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[</a:t>
            </a:r>
            <a:r>
              <a:rPr lang="en-US" dirty="0" err="1" smtClean="0"/>
              <a:t>spusti</a:t>
            </a:r>
            <a:r>
              <a:rPr lang="en-US" dirty="0" smtClean="0"/>
              <a:t> </a:t>
            </a:r>
            <a:r>
              <a:rPr lang="en-US" dirty="0" err="1" smtClean="0"/>
              <a:t>toto</a:t>
            </a:r>
            <a:r>
              <a:rPr lang="en-US" dirty="0" smtClean="0"/>
              <a:t> </a:t>
            </a:r>
            <a:r>
              <a:rPr lang="en-US" dirty="0" err="1" smtClean="0"/>
              <a:t>skvelé</a:t>
            </a:r>
            <a:r>
              <a:rPr lang="en-US" baseline="0" dirty="0" smtClean="0"/>
              <a:t> video</a:t>
            </a:r>
            <a:r>
              <a:rPr lang="sk-SK" baseline="0" dirty="0" smtClean="0"/>
              <a:t> kliknutím </a:t>
            </a:r>
            <a:r>
              <a:rPr lang="sk-SK" baseline="0" dirty="0" smtClean="0"/>
              <a:t>na obrázok]</a:t>
            </a:r>
            <a:endParaRPr lang="sk-SK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Video je </a:t>
            </a:r>
            <a:r>
              <a:rPr lang="en-US" baseline="0" dirty="0" err="1" smtClean="0"/>
              <a:t>tiež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dostupné</a:t>
            </a:r>
            <a:r>
              <a:rPr lang="en-US" baseline="0" dirty="0" smtClean="0"/>
              <a:t> online </a:t>
            </a:r>
            <a:r>
              <a:rPr lang="en-US" baseline="0" dirty="0" err="1" smtClean="0"/>
              <a:t>na</a:t>
            </a:r>
            <a:r>
              <a:rPr lang="en-US" baseline="0" dirty="0" smtClean="0"/>
              <a:t>: https://</a:t>
            </a:r>
            <a:r>
              <a:rPr lang="en-US" baseline="0" dirty="0" err="1" smtClean="0"/>
              <a:t>www.youtube.com</a:t>
            </a:r>
            <a:r>
              <a:rPr lang="en-US" baseline="0" dirty="0" smtClean="0"/>
              <a:t>/</a:t>
            </a:r>
            <a:r>
              <a:rPr lang="en-US" baseline="0" dirty="0" err="1" smtClean="0"/>
              <a:t>watch?v</a:t>
            </a:r>
            <a:r>
              <a:rPr lang="en-US" baseline="0" dirty="0" smtClean="0"/>
              <a:t>=TGlpWe5k2Ek </a:t>
            </a:r>
            <a:endParaRPr lang="sk-SK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7B45B2-A280-394A-B550-644A9F24F62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6567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z="1200" b="1" i="1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“Ako to teda funguje? V skratke:</a:t>
            </a:r>
          </a:p>
          <a:p>
            <a:endParaRPr lang="sk-SK" sz="1200" b="1" i="1" kern="1200" noProof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sk-SK" sz="1200" b="1" i="1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Každý</a:t>
            </a:r>
            <a:r>
              <a:rPr lang="sk-SK" sz="1200" b="1" i="1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účastník si vo všetkých 4 oblastiach stanoví vlastné merateľné ciele, ktoré 6-18 mesiacov napĺňa. </a:t>
            </a:r>
          </a:p>
          <a:p>
            <a:r>
              <a:rPr lang="sk-SK" sz="1200" b="1" i="1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My, vybraní učitelia- vedúci programu, ho v naplnení týchto cieľov podporujeme cez pravidelné stretnutia. </a:t>
            </a:r>
          </a:p>
          <a:p>
            <a:endParaRPr lang="sk-SK" sz="1200" b="1" i="1" kern="1200" baseline="0" noProof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sk-SK" sz="1200" b="1" i="1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Program sa realizuje na troch úrovniach – bronzová, strieborná, zlatá (odlišuje ich dĺžka plnenia). </a:t>
            </a:r>
          </a:p>
          <a:p>
            <a:endParaRPr lang="sk-SK" sz="1200" b="1" i="1" kern="1200" baseline="0" noProof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sk-SK" sz="1200" b="1" i="1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Môžete vyskúšať úplne nové aktivity – začať hrať na nejaký nástroj, nový šport,... Kreativite sa medze nekladú </a:t>
            </a:r>
            <a:r>
              <a:rPr lang="sk-SK" sz="1200" b="1" i="1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Wingdings"/>
              </a:rPr>
              <a:t></a:t>
            </a:r>
            <a:endParaRPr lang="sk-SK" sz="1200" b="1" i="1" kern="1200" baseline="0" noProof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sk-SK" sz="1200" b="1" i="1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Alebo, práve naopak, aktivity, ktoré už teraz robíte popri škole, si môžete zapísať v rámci </a:t>
            </a:r>
            <a:r>
              <a:rPr lang="sk-SK" sz="1200" b="1" i="1" kern="1200" baseline="0" noProof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DofE</a:t>
            </a:r>
            <a:r>
              <a:rPr lang="sk-SK" sz="1200" b="1" i="1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endParaRPr lang="sk-SK" sz="1200" b="1" i="1" kern="1200" noProof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sk-SK" sz="1200" b="1" i="1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Prečo štyri oblasti?</a:t>
            </a:r>
            <a:r>
              <a:rPr lang="sk-SK" sz="1200" b="1" i="1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Chceme, aby si sa rozvíjal v tom, čo ti prirodzene ide, ale tiež v oblastiach, ktoré sú pre teba výzvou."</a:t>
            </a:r>
          </a:p>
          <a:p>
            <a:endParaRPr lang="sk-SK" sz="1200" b="1" i="1" kern="1200" baseline="0" noProof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sk-SK" sz="1200" b="0" i="0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[Detaily dĺžky zapojenia  popísané nižšie môžete spomenúť, ak sa na to špecificky študenti pýtajú]</a:t>
            </a:r>
          </a:p>
          <a:p>
            <a:r>
              <a:rPr lang="sk-SK" sz="1200" b="1" i="1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Ak robíš </a:t>
            </a:r>
            <a:r>
              <a:rPr lang="sk-SK" sz="1200" b="1" i="1" kern="1200" baseline="0" noProof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DofE</a:t>
            </a:r>
            <a:r>
              <a:rPr lang="sk-SK" sz="1200" b="1" i="1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postupne, bronz, striebro, zlato </a:t>
            </a:r>
            <a:r>
              <a:rPr lang="mr-IN" sz="1200" b="1" i="1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</a:t>
            </a:r>
            <a:r>
              <a:rPr lang="sk-SK" sz="1200" b="1" i="1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6 mesiacov, 6 mesiacov, 12 mesiacov</a:t>
            </a:r>
          </a:p>
          <a:p>
            <a:r>
              <a:rPr lang="sk-SK" sz="1200" b="1" i="1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Ak ideš priamo na bronz </a:t>
            </a:r>
            <a:r>
              <a:rPr lang="mr-IN" sz="1200" b="1" i="1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</a:t>
            </a:r>
            <a:r>
              <a:rPr lang="sk-SK" sz="1200" b="1" i="1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minimálne 6 mesiacov</a:t>
            </a:r>
          </a:p>
          <a:p>
            <a:r>
              <a:rPr lang="sk-SK" sz="1200" b="1" i="1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Ak ideš priamo na striebro </a:t>
            </a:r>
            <a:r>
              <a:rPr lang="mr-IN" sz="1200" b="1" i="1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</a:t>
            </a:r>
            <a:r>
              <a:rPr lang="sk-SK" sz="1200" b="1" i="1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minimálne 12 mesiacov</a:t>
            </a:r>
          </a:p>
          <a:p>
            <a:r>
              <a:rPr lang="sk-SK" sz="1200" b="1" i="1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Ak ideš priamo na zlato </a:t>
            </a:r>
            <a:r>
              <a:rPr lang="mr-IN" sz="1200" b="1" i="1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</a:t>
            </a:r>
            <a:r>
              <a:rPr lang="sk-SK" sz="1200" b="1" i="1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minimálne 18 mesiacov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7B45B2-A280-394A-B550-644A9F24F62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929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“</a:t>
            </a:r>
            <a:r>
              <a:rPr lang="en-US" b="1" dirty="0" err="1" smtClean="0"/>
              <a:t>Výhodou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programu</a:t>
            </a:r>
            <a:r>
              <a:rPr lang="en-US" b="1" baseline="0" dirty="0" smtClean="0"/>
              <a:t> DofE je </a:t>
            </a:r>
            <a:r>
              <a:rPr lang="en-US" b="1" baseline="0" dirty="0" err="1" smtClean="0"/>
              <a:t>tiež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fakt</a:t>
            </a:r>
            <a:r>
              <a:rPr lang="en-US" b="1" baseline="0" dirty="0" smtClean="0"/>
              <a:t>, </a:t>
            </a:r>
            <a:r>
              <a:rPr lang="en-US" b="1" baseline="0" dirty="0" err="1" smtClean="0"/>
              <a:t>že</a:t>
            </a:r>
            <a:r>
              <a:rPr lang="en-US" b="1" baseline="0" dirty="0" smtClean="0"/>
              <a:t> Ty </a:t>
            </a:r>
            <a:r>
              <a:rPr lang="en-US" b="1" baseline="0" dirty="0" err="1" smtClean="0"/>
              <a:t>sám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si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vyberáš</a:t>
            </a:r>
            <a:r>
              <a:rPr lang="en-US" b="1" baseline="0" dirty="0" smtClean="0"/>
              <a:t>, v </a:t>
            </a:r>
            <a:r>
              <a:rPr lang="en-US" b="1" baseline="0" dirty="0" err="1" smtClean="0"/>
              <a:t>ktorých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oblastiach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sa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chceš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zlepšiť</a:t>
            </a:r>
            <a:r>
              <a:rPr lang="en-US" b="1" baseline="0" dirty="0" smtClean="0"/>
              <a:t>, a do </a:t>
            </a:r>
            <a:r>
              <a:rPr lang="en-US" b="1" baseline="0" dirty="0" err="1" smtClean="0"/>
              <a:t>akých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aktivít</a:t>
            </a:r>
            <a:r>
              <a:rPr lang="en-US" b="1" baseline="0" dirty="0" smtClean="0"/>
              <a:t> (v </a:t>
            </a:r>
            <a:r>
              <a:rPr lang="en-US" b="1" baseline="0" dirty="0" err="1" smtClean="0"/>
              <a:t>rámci</a:t>
            </a:r>
            <a:r>
              <a:rPr lang="en-US" b="1" baseline="0" dirty="0" smtClean="0"/>
              <a:t> troch </a:t>
            </a:r>
            <a:r>
              <a:rPr lang="en-US" b="1" baseline="0" dirty="0" err="1" smtClean="0"/>
              <a:t>oblastí</a:t>
            </a:r>
            <a:r>
              <a:rPr lang="en-US" b="1" baseline="0" dirty="0" smtClean="0"/>
              <a:t> - </a:t>
            </a:r>
            <a:r>
              <a:rPr lang="en-US" b="1" baseline="0" dirty="0" err="1" smtClean="0"/>
              <a:t>Šport</a:t>
            </a:r>
            <a:r>
              <a:rPr lang="en-US" b="1" baseline="0" dirty="0" smtClean="0"/>
              <a:t>, </a:t>
            </a:r>
            <a:r>
              <a:rPr lang="en-US" b="1" baseline="0" dirty="0" err="1" smtClean="0"/>
              <a:t>Rozvoj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talentu</a:t>
            </a:r>
            <a:r>
              <a:rPr lang="en-US" b="1" baseline="0" dirty="0" smtClean="0"/>
              <a:t> a </a:t>
            </a:r>
            <a:r>
              <a:rPr lang="en-US" b="1" baseline="0" dirty="0" err="1" smtClean="0"/>
              <a:t>Dobrovoľníctvo</a:t>
            </a:r>
            <a:r>
              <a:rPr lang="en-US" b="1" baseline="0" dirty="0" smtClean="0"/>
              <a:t>) by </a:t>
            </a:r>
            <a:r>
              <a:rPr lang="en-US" b="1" baseline="0" dirty="0" err="1" smtClean="0"/>
              <a:t>si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sa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chcel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zapojiť</a:t>
            </a:r>
            <a:r>
              <a:rPr lang="en-US" b="1" baseline="0" dirty="0" smtClean="0"/>
              <a:t>. A </a:t>
            </a:r>
            <a:r>
              <a:rPr lang="en-US" b="1" baseline="0" dirty="0" err="1" smtClean="0"/>
              <a:t>teda</a:t>
            </a:r>
            <a:r>
              <a:rPr lang="en-US" b="1" baseline="0" dirty="0" smtClean="0"/>
              <a:t>, </a:t>
            </a:r>
            <a:r>
              <a:rPr lang="en-US" b="1" baseline="0" dirty="0" err="1" smtClean="0"/>
              <a:t>ak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už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teraz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hráš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futbal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či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chodíš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na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klavír</a:t>
            </a:r>
            <a:r>
              <a:rPr lang="en-US" b="1" baseline="0" dirty="0" smtClean="0"/>
              <a:t>, </a:t>
            </a:r>
            <a:r>
              <a:rPr lang="en-US" b="1" baseline="0" dirty="0" err="1" smtClean="0"/>
              <a:t>nemusíš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si</a:t>
            </a:r>
            <a:r>
              <a:rPr lang="en-US" b="1" baseline="0" dirty="0" smtClean="0"/>
              <a:t> (ale </a:t>
            </a:r>
            <a:r>
              <a:rPr lang="en-US" b="1" baseline="0" dirty="0" err="1" smtClean="0"/>
              <a:t>môžeš</a:t>
            </a:r>
            <a:r>
              <a:rPr lang="en-US" b="1" baseline="0" dirty="0" smtClean="0"/>
              <a:t>) </a:t>
            </a:r>
            <a:r>
              <a:rPr lang="en-US" b="1" baseline="0" dirty="0" err="1" smtClean="0"/>
              <a:t>kvôli</a:t>
            </a:r>
            <a:r>
              <a:rPr lang="en-US" b="1" baseline="0" dirty="0" smtClean="0"/>
              <a:t> DofE ”</a:t>
            </a:r>
            <a:r>
              <a:rPr lang="en-US" b="1" baseline="0" dirty="0" err="1" smtClean="0"/>
              <a:t>vymýšľať</a:t>
            </a:r>
            <a:r>
              <a:rPr lang="en-US" b="1" baseline="0" dirty="0" smtClean="0"/>
              <a:t>” </a:t>
            </a:r>
            <a:r>
              <a:rPr lang="en-US" b="1" baseline="0" dirty="0" err="1" smtClean="0"/>
              <a:t>nové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aktivity</a:t>
            </a:r>
            <a:r>
              <a:rPr lang="en-US" b="1" baseline="0" dirty="0" smtClean="0"/>
              <a:t>. A </a:t>
            </a:r>
            <a:r>
              <a:rPr lang="en-US" b="1" baseline="0" dirty="0" err="1" smtClean="0"/>
              <a:t>teda</a:t>
            </a:r>
            <a:r>
              <a:rPr lang="en-US" b="1" baseline="0" dirty="0" smtClean="0"/>
              <a:t>, </a:t>
            </a:r>
            <a:r>
              <a:rPr lang="en-US" b="1" baseline="0" dirty="0" err="1" smtClean="0"/>
              <a:t>výhovorka</a:t>
            </a:r>
            <a:r>
              <a:rPr lang="en-US" b="1" baseline="0" dirty="0" smtClean="0"/>
              <a:t> “</a:t>
            </a:r>
            <a:r>
              <a:rPr lang="en-US" b="1" baseline="0" dirty="0" err="1" smtClean="0"/>
              <a:t>Nemám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čas</a:t>
            </a:r>
            <a:r>
              <a:rPr lang="en-US" b="1" baseline="0" dirty="0" smtClean="0"/>
              <a:t>” </a:t>
            </a:r>
            <a:r>
              <a:rPr lang="en-US" b="1" baseline="0" dirty="0" err="1" smtClean="0"/>
              <a:t>nie</a:t>
            </a:r>
            <a:r>
              <a:rPr lang="en-US" b="1" baseline="0" dirty="0" smtClean="0"/>
              <a:t> je </a:t>
            </a:r>
            <a:r>
              <a:rPr lang="en-US" b="1" baseline="0" dirty="0" err="1" smtClean="0"/>
              <a:t>na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mieste</a:t>
            </a:r>
            <a:r>
              <a:rPr lang="en-US" b="1" baseline="0" dirty="0" smtClean="0"/>
              <a:t> </a:t>
            </a:r>
            <a:r>
              <a:rPr lang="en-US" b="1" baseline="0" smtClean="0">
                <a:sym typeface="Wingdings"/>
              </a:rPr>
              <a:t>  </a:t>
            </a:r>
            <a:endParaRPr lang="en-US" b="1" baseline="0" dirty="0" smtClean="0">
              <a:sym typeface="Wingdings"/>
            </a:endParaRPr>
          </a:p>
          <a:p>
            <a:endParaRPr lang="en-US" b="1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7B45B2-A280-394A-B550-644A9F24F62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1974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noProof="0" dirty="0" smtClean="0"/>
              <a:t>[odporúčame</a:t>
            </a:r>
            <a:r>
              <a:rPr lang="sk-SK" baseline="0" noProof="0" dirty="0" smtClean="0"/>
              <a:t> vložiť </a:t>
            </a:r>
            <a:r>
              <a:rPr lang="sk-SK" baseline="0" noProof="0" dirty="0" err="1" smtClean="0"/>
              <a:t>napr</a:t>
            </a:r>
            <a:r>
              <a:rPr lang="sk-SK" baseline="0" noProof="0" dirty="0" smtClean="0"/>
              <a:t> fotky z ceremónie alebo expedície]</a:t>
            </a:r>
          </a:p>
          <a:p>
            <a:endParaRPr lang="sk-SK" noProof="0" dirty="0" smtClean="0"/>
          </a:p>
          <a:p>
            <a:r>
              <a:rPr lang="sk-SK" b="1" i="1" noProof="0" dirty="0" smtClean="0"/>
              <a:t>”Naša</a:t>
            </a:r>
            <a:r>
              <a:rPr lang="sk-SK" b="1" i="1" baseline="0" noProof="0" dirty="0" smtClean="0"/>
              <a:t> škola je zapojená už x. rok. Po splnení si cieľov boli naši študenti ocenení </a:t>
            </a:r>
            <a:r>
              <a:rPr lang="sk-SK" b="1" i="1" baseline="0" noProof="0" dirty="0" err="1" smtClean="0"/>
              <a:t>DofE</a:t>
            </a:r>
            <a:r>
              <a:rPr lang="sk-SK" b="1" i="1" baseline="0" noProof="0" dirty="0" smtClean="0"/>
              <a:t> certifikátom a odznakom na slávnostnej ceremónii.”</a:t>
            </a:r>
            <a:endParaRPr lang="sk-SK" b="1" i="1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7B45B2-A280-394A-B550-644A9F24F62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3485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noProof="0" dirty="0" smtClean="0"/>
              <a:t>[Odporúčame</a:t>
            </a:r>
            <a:r>
              <a:rPr lang="sk-SK" baseline="0" noProof="0" dirty="0" smtClean="0"/>
              <a:t> doplniť počet absolventov/účastníkov/</a:t>
            </a:r>
            <a:r>
              <a:rPr lang="sk-SK" baseline="0" noProof="0" dirty="0" err="1" smtClean="0"/>
              <a:t>Dofákov</a:t>
            </a:r>
            <a:r>
              <a:rPr lang="sk-SK" baseline="0" noProof="0" dirty="0" smtClean="0"/>
              <a:t> – podľa kontextu.]</a:t>
            </a:r>
          </a:p>
          <a:p>
            <a:endParaRPr lang="sk-SK" i="1" baseline="0" noProof="0" dirty="0" smtClean="0"/>
          </a:p>
          <a:p>
            <a:r>
              <a:rPr lang="sk-SK" b="1" i="1" baseline="0" noProof="0" dirty="0" smtClean="0"/>
              <a:t>„Na škole máme už dokopy x </a:t>
            </a:r>
            <a:r>
              <a:rPr lang="sk-SK" b="1" i="1" baseline="0" noProof="0" dirty="0" err="1" smtClean="0"/>
              <a:t>Dofákov</a:t>
            </a:r>
            <a:r>
              <a:rPr lang="sk-SK" b="1" i="1" baseline="0" noProof="0" dirty="0" smtClean="0"/>
              <a:t> a budúci školský rok by sme radi tento program ponúknuť X z vás.”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7B45B2-A280-394A-B550-644A9F24F62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7078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b="1" i="1" baseline="0" noProof="0" dirty="0" smtClean="0"/>
              <a:t> O svoju DofE skúsenosť sa s nami podelí </a:t>
            </a:r>
            <a:r>
              <a:rPr lang="sk-SK" b="0" i="0" baseline="0" noProof="0" dirty="0" smtClean="0"/>
              <a:t>[doplň meno absolventa], </a:t>
            </a:r>
            <a:r>
              <a:rPr lang="sk-SK" b="1" i="1" baseline="0" noProof="0" dirty="0" smtClean="0"/>
              <a:t>ktorý</a:t>
            </a:r>
            <a:r>
              <a:rPr lang="sk-SK" b="0" i="1" baseline="0" noProof="0" dirty="0" smtClean="0"/>
              <a:t> </a:t>
            </a:r>
            <a:r>
              <a:rPr lang="sk-SK" b="0" i="0" baseline="0" noProof="0" dirty="0" smtClean="0"/>
              <a:t>[doplň aktivity, ktorým sa daný </a:t>
            </a:r>
            <a:r>
              <a:rPr lang="sk-SK" b="0" i="0" baseline="0" noProof="0" dirty="0" err="1" smtClean="0"/>
              <a:t>Dofák</a:t>
            </a:r>
            <a:r>
              <a:rPr lang="sk-SK" b="0" i="0" baseline="0" noProof="0" dirty="0" smtClean="0"/>
              <a:t> venoval, aby si mladí záujemcovia o DofE vedeli lepšie predstaviť jeho DofE skúsenosť</a:t>
            </a:r>
            <a:r>
              <a:rPr lang="sk-SK" b="0" i="1" baseline="0" noProof="0" dirty="0" smtClean="0"/>
              <a:t>]. </a:t>
            </a:r>
          </a:p>
          <a:p>
            <a:endParaRPr lang="sk-SK" b="0" i="1" baseline="0" noProof="0" dirty="0" smtClean="0"/>
          </a:p>
          <a:p>
            <a:r>
              <a:rPr lang="sk-SK" b="0" i="0" baseline="0" noProof="0" dirty="0" smtClean="0"/>
              <a:t>[Aby sa Vaši absolventi DofE vedeli lepšie pripraviť na svoju prezentáciu, vyrobili sme pre nich tento pomocný materiál. </a:t>
            </a:r>
            <a:r>
              <a:rPr lang="sk-SK" b="0" i="0" baseline="0" noProof="0" dirty="0" err="1" smtClean="0"/>
              <a:t>https</a:t>
            </a:r>
            <a:r>
              <a:rPr lang="sk-SK" b="0" i="0" baseline="0" noProof="0" dirty="0" smtClean="0"/>
              <a:t>://</a:t>
            </a:r>
            <a:r>
              <a:rPr lang="sk-SK" b="0" i="0" baseline="0" noProof="0" dirty="0" err="1" smtClean="0"/>
              <a:t>www.dofe.sk</a:t>
            </a:r>
            <a:r>
              <a:rPr lang="sk-SK" b="0" i="0" baseline="0" noProof="0" dirty="0" smtClean="0"/>
              <a:t>/</a:t>
            </a:r>
            <a:r>
              <a:rPr lang="sk-SK" b="0" i="0" baseline="0" noProof="0" dirty="0" err="1" smtClean="0"/>
              <a:t>upload</a:t>
            </a:r>
            <a:r>
              <a:rPr lang="sk-SK" b="0" i="0" baseline="0" noProof="0" dirty="0" smtClean="0"/>
              <a:t>/</a:t>
            </a:r>
            <a:r>
              <a:rPr lang="sk-SK" b="0" i="0" baseline="0" noProof="0" dirty="0" err="1" smtClean="0"/>
              <a:t>File</a:t>
            </a:r>
            <a:r>
              <a:rPr lang="sk-SK" b="0" i="0" baseline="0" noProof="0" dirty="0" smtClean="0"/>
              <a:t>/reflexia-pre-</a:t>
            </a:r>
            <a:r>
              <a:rPr lang="sk-SK" b="0" i="0" baseline="0" noProof="0" dirty="0" err="1" smtClean="0"/>
              <a:t>dofe</a:t>
            </a:r>
            <a:r>
              <a:rPr lang="sk-SK" b="0" i="0" baseline="0" noProof="0" dirty="0" smtClean="0"/>
              <a:t>-</a:t>
            </a:r>
            <a:r>
              <a:rPr lang="sk-SK" b="0" i="0" baseline="0" noProof="0" dirty="0" err="1" smtClean="0"/>
              <a:t>absolventa.pdf</a:t>
            </a:r>
            <a:r>
              <a:rPr lang="sk-SK" b="0" i="0" baseline="0" noProof="0" dirty="0" smtClean="0"/>
              <a:t> ]</a:t>
            </a:r>
            <a:endParaRPr lang="sk-SK" b="1" i="0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7B45B2-A280-394A-B550-644A9F24F62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2651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b="1" i="1" baseline="0" noProof="0" dirty="0" smtClean="0"/>
              <a:t> O svoju DofE skúsenosť sa s nami podelí </a:t>
            </a:r>
            <a:r>
              <a:rPr lang="sk-SK" b="0" i="0" baseline="0" noProof="0" dirty="0" smtClean="0"/>
              <a:t>[doplň meno absolventa], </a:t>
            </a:r>
            <a:r>
              <a:rPr lang="sk-SK" b="1" i="1" baseline="0" noProof="0" dirty="0" smtClean="0"/>
              <a:t>ktorý</a:t>
            </a:r>
            <a:r>
              <a:rPr lang="sk-SK" b="0" i="1" baseline="0" noProof="0" dirty="0" smtClean="0"/>
              <a:t> </a:t>
            </a:r>
            <a:r>
              <a:rPr lang="sk-SK" b="0" i="0" baseline="0" noProof="0" dirty="0" smtClean="0"/>
              <a:t>[doplň aktivity, ktorým sa daný </a:t>
            </a:r>
            <a:r>
              <a:rPr lang="sk-SK" b="0" i="0" baseline="0" noProof="0" dirty="0" err="1" smtClean="0"/>
              <a:t>Dofák</a:t>
            </a:r>
            <a:r>
              <a:rPr lang="sk-SK" b="0" i="0" baseline="0" noProof="0" dirty="0" smtClean="0"/>
              <a:t> venoval, aby si mladí záujemcovia o DofE vedeli lepšie predstaviť jeho DofE skúsenosť</a:t>
            </a:r>
            <a:r>
              <a:rPr lang="sk-SK" b="0" i="1" baseline="0" noProof="0" dirty="0" smtClean="0"/>
              <a:t>]. </a:t>
            </a:r>
          </a:p>
          <a:p>
            <a:endParaRPr lang="sk-SK" b="0" i="1" baseline="0" noProof="0" dirty="0" smtClean="0"/>
          </a:p>
          <a:p>
            <a:r>
              <a:rPr lang="sk-SK" b="0" i="0" baseline="0" noProof="0" dirty="0" smtClean="0"/>
              <a:t>[Aby sa Vaši absolventi DofE vedeli lepšie pripraviť na svoju prezentáciu, vyrobili sme pre nich tento pomocný materiál. </a:t>
            </a:r>
            <a:r>
              <a:rPr lang="sk-SK" b="0" i="0" baseline="0" noProof="0" dirty="0" err="1" smtClean="0"/>
              <a:t>https</a:t>
            </a:r>
            <a:r>
              <a:rPr lang="sk-SK" b="0" i="0" baseline="0" noProof="0" dirty="0" smtClean="0"/>
              <a:t>://</a:t>
            </a:r>
            <a:r>
              <a:rPr lang="sk-SK" b="0" i="0" baseline="0" noProof="0" dirty="0" err="1" smtClean="0"/>
              <a:t>www.dofe.sk</a:t>
            </a:r>
            <a:r>
              <a:rPr lang="sk-SK" b="0" i="0" baseline="0" noProof="0" dirty="0" smtClean="0"/>
              <a:t>/</a:t>
            </a:r>
            <a:r>
              <a:rPr lang="sk-SK" b="0" i="0" baseline="0" noProof="0" dirty="0" err="1" smtClean="0"/>
              <a:t>upload</a:t>
            </a:r>
            <a:r>
              <a:rPr lang="sk-SK" b="0" i="0" baseline="0" noProof="0" dirty="0" smtClean="0"/>
              <a:t>/</a:t>
            </a:r>
            <a:r>
              <a:rPr lang="sk-SK" b="0" i="0" baseline="0" noProof="0" dirty="0" err="1" smtClean="0"/>
              <a:t>File</a:t>
            </a:r>
            <a:r>
              <a:rPr lang="sk-SK" b="0" i="0" baseline="0" noProof="0" dirty="0" smtClean="0"/>
              <a:t>/reflexia-pre-</a:t>
            </a:r>
            <a:r>
              <a:rPr lang="sk-SK" b="0" i="0" baseline="0" noProof="0" dirty="0" err="1" smtClean="0"/>
              <a:t>dofe</a:t>
            </a:r>
            <a:r>
              <a:rPr lang="sk-SK" b="0" i="0" baseline="0" noProof="0" dirty="0" smtClean="0"/>
              <a:t>-</a:t>
            </a:r>
            <a:r>
              <a:rPr lang="sk-SK" b="0" i="0" baseline="0" noProof="0" dirty="0" err="1" smtClean="0"/>
              <a:t>absolventa.pdf</a:t>
            </a:r>
            <a:r>
              <a:rPr lang="sk-SK" b="0" i="0" baseline="0" noProof="0" smtClean="0"/>
              <a:t> ]</a:t>
            </a:r>
            <a:endParaRPr lang="sk-SK" b="1" i="0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7B45B2-A280-394A-B550-644A9F24F62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0620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B4745-1930-4546-B591-58680EB658BE}" type="datetimeFigureOut">
              <a:rPr lang="en-US" smtClean="0"/>
              <a:t>6/15/20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E58C4-01A3-854B-A1ED-8252A30CB0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0588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B4745-1930-4546-B591-58680EB658BE}" type="datetimeFigureOut">
              <a:rPr lang="en-US" smtClean="0"/>
              <a:t>6/15/20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E58C4-01A3-854B-A1ED-8252A30CB0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796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B4745-1930-4546-B591-58680EB658BE}" type="datetimeFigureOut">
              <a:rPr lang="en-US" smtClean="0"/>
              <a:t>6/15/20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E58C4-01A3-854B-A1ED-8252A30CB0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589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B4745-1930-4546-B591-58680EB658BE}" type="datetimeFigureOut">
              <a:rPr lang="en-US" smtClean="0"/>
              <a:t>6/15/20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E58C4-01A3-854B-A1ED-8252A30CB0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797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B4745-1930-4546-B591-58680EB658BE}" type="datetimeFigureOut">
              <a:rPr lang="en-US" smtClean="0"/>
              <a:t>6/15/20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E58C4-01A3-854B-A1ED-8252A30CB0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824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B4745-1930-4546-B591-58680EB658BE}" type="datetimeFigureOut">
              <a:rPr lang="en-US" smtClean="0"/>
              <a:t>6/15/20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E58C4-01A3-854B-A1ED-8252A30CB0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15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B4745-1930-4546-B591-58680EB658BE}" type="datetimeFigureOut">
              <a:rPr lang="en-US" smtClean="0"/>
              <a:t>6/15/20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E58C4-01A3-854B-A1ED-8252A30CB0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324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B4745-1930-4546-B591-58680EB658BE}" type="datetimeFigureOut">
              <a:rPr lang="en-US" smtClean="0"/>
              <a:t>6/15/20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E58C4-01A3-854B-A1ED-8252A30CB0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300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B4745-1930-4546-B591-58680EB658BE}" type="datetimeFigureOut">
              <a:rPr lang="en-US" smtClean="0"/>
              <a:t>6/15/20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E58C4-01A3-854B-A1ED-8252A30CB0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22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B4745-1930-4546-B591-58680EB658BE}" type="datetimeFigureOut">
              <a:rPr lang="en-US" smtClean="0"/>
              <a:t>6/15/20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E58C4-01A3-854B-A1ED-8252A30CB0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066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B4745-1930-4546-B591-58680EB658BE}" type="datetimeFigureOut">
              <a:rPr lang="en-US" smtClean="0"/>
              <a:t>6/15/20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E58C4-01A3-854B-A1ED-8252A30CB0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522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FB4745-1930-4546-B591-58680EB658BE}" type="datetimeFigureOut">
              <a:rPr lang="en-US" smtClean="0"/>
              <a:t>6/15/20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4E58C4-01A3-854B-A1ED-8252A30CB0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95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5" Type="http://schemas.openxmlformats.org/officeDocument/2006/relationships/hyperlink" Target="https://www.youtube.com/watch?v=6lzy8ChMAsM&amp;list=PLX-oWHgYF8oMwtbsMVn7J9I3ouEe4lhK8&amp;index=2" TargetMode="External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2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5" Type="http://schemas.openxmlformats.org/officeDocument/2006/relationships/hyperlink" Target="https://www.youtube.com/watch?v=TGlpWe5k2Ek" TargetMode="External"/><Relationship Id="rId6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86041" cy="68895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141" y="5747589"/>
            <a:ext cx="1014493" cy="11419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9690" y="6234188"/>
            <a:ext cx="363888" cy="4107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7124" y="5237063"/>
            <a:ext cx="441320" cy="5200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4283" y="5452540"/>
            <a:ext cx="748323" cy="92225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9031" y="3149800"/>
            <a:ext cx="63523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</a:rPr>
              <a:t>ZAŽI DOBRODRUŽSTVO</a:t>
            </a:r>
          </a:p>
          <a:p>
            <a:pPr algn="ctr"/>
            <a:r>
              <a:rPr lang="en-US" sz="4800" b="1" dirty="0" smtClean="0">
                <a:solidFill>
                  <a:schemeClr val="bg1"/>
                </a:solidFill>
              </a:rPr>
              <a:t>A ROZVÍJAJ SA!</a:t>
            </a:r>
            <a:endParaRPr lang="en-US" sz="4800" b="1" dirty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312" y="0"/>
            <a:ext cx="2851688" cy="107598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634965" y="5913668"/>
            <a:ext cx="30900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bg1"/>
                </a:solidFill>
              </a:rPr>
              <a:t>#dofesk</a:t>
            </a:r>
            <a:endParaRPr lang="en-US" sz="5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989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65160">
            <a:off x="1198673" y="1690689"/>
            <a:ext cx="3373327" cy="3614280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5921" y="1690689"/>
            <a:ext cx="3373327" cy="3614280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67263">
            <a:off x="4892383" y="1929475"/>
            <a:ext cx="3373327" cy="361428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663700" y="46437"/>
            <a:ext cx="5673271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noProof="1" smtClean="0">
                <a:solidFill>
                  <a:srgbClr val="1496CF"/>
                </a:solidFill>
                <a:latin typeface="+mn-lt"/>
              </a:rPr>
              <a:t>Meno absolventa DofE</a:t>
            </a:r>
            <a:endParaRPr lang="en-US" sz="3600" b="1" noProof="1">
              <a:solidFill>
                <a:srgbClr val="1496CF"/>
              </a:solidFill>
              <a:latin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141" y="5716058"/>
            <a:ext cx="1014493" cy="11419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75942" y="104"/>
            <a:ext cx="720268" cy="8129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43410">
            <a:off x="769927" y="5563692"/>
            <a:ext cx="441320" cy="5200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79281" y="150533"/>
            <a:ext cx="592561" cy="73029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630590" y="6332857"/>
            <a:ext cx="18947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2">
                    <a:lumMod val="50000"/>
                  </a:schemeClr>
                </a:solidFill>
              </a:rPr>
              <a:t>#dofesk</a:t>
            </a:r>
            <a:endParaRPr lang="en-US" sz="32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02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75942" y="104"/>
            <a:ext cx="720268" cy="8129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79281" y="150533"/>
            <a:ext cx="592561" cy="730291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477974" y="515678"/>
            <a:ext cx="4664569" cy="580302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noProof="1" smtClean="0">
                <a:solidFill>
                  <a:srgbClr val="1496CF"/>
                </a:solidFill>
                <a:latin typeface="+mn-lt"/>
              </a:rPr>
              <a:t/>
            </a:r>
            <a:br>
              <a:rPr lang="en-US" sz="3600" b="1" noProof="1" smtClean="0">
                <a:solidFill>
                  <a:srgbClr val="1496CF"/>
                </a:solidFill>
                <a:latin typeface="+mn-lt"/>
              </a:rPr>
            </a:br>
            <a:r>
              <a:rPr lang="en-US" sz="3600" b="1" noProof="1" smtClean="0">
                <a:solidFill>
                  <a:srgbClr val="1496CF"/>
                </a:solidFill>
                <a:latin typeface="+mn-lt"/>
              </a:rPr>
              <a:t/>
            </a:r>
            <a:br>
              <a:rPr lang="en-US" sz="3600" b="1" noProof="1" smtClean="0">
                <a:solidFill>
                  <a:srgbClr val="1496CF"/>
                </a:solidFill>
                <a:latin typeface="+mn-lt"/>
              </a:rPr>
            </a:br>
            <a:r>
              <a:rPr lang="en-US" sz="3600" b="1" noProof="1">
                <a:solidFill>
                  <a:srgbClr val="1496CF"/>
                </a:solidFill>
                <a:latin typeface="+mn-lt"/>
              </a:rPr>
              <a:t/>
            </a:r>
            <a:br>
              <a:rPr lang="en-US" sz="3600" b="1" noProof="1">
                <a:solidFill>
                  <a:srgbClr val="1496CF"/>
                </a:solidFill>
                <a:latin typeface="+mn-lt"/>
              </a:rPr>
            </a:br>
            <a:r>
              <a:rPr lang="en-US" sz="3600" b="1" noProof="1" smtClean="0">
                <a:solidFill>
                  <a:srgbClr val="1496CF"/>
                </a:solidFill>
                <a:latin typeface="+mn-lt"/>
              </a:rPr>
              <a:t/>
            </a:r>
            <a:br>
              <a:rPr lang="en-US" sz="3600" b="1" noProof="1" smtClean="0">
                <a:solidFill>
                  <a:srgbClr val="1496CF"/>
                </a:solidFill>
                <a:latin typeface="+mn-lt"/>
              </a:rPr>
            </a:br>
            <a:r>
              <a:rPr lang="en-US" sz="3600" b="1" noProof="1">
                <a:solidFill>
                  <a:srgbClr val="1496CF"/>
                </a:solidFill>
                <a:latin typeface="+mn-lt"/>
              </a:rPr>
              <a:t/>
            </a:r>
            <a:br>
              <a:rPr lang="en-US" sz="3600" b="1" noProof="1">
                <a:solidFill>
                  <a:srgbClr val="1496CF"/>
                </a:solidFill>
                <a:latin typeface="+mn-lt"/>
              </a:rPr>
            </a:br>
            <a:r>
              <a:rPr lang="en-US" sz="3600" b="1" noProof="1" smtClean="0">
                <a:solidFill>
                  <a:srgbClr val="1496CF"/>
                </a:solidFill>
                <a:latin typeface="+mn-lt"/>
              </a:rPr>
              <a:t/>
            </a:r>
            <a:br>
              <a:rPr lang="en-US" sz="3600" b="1" noProof="1" smtClean="0">
                <a:solidFill>
                  <a:srgbClr val="1496CF"/>
                </a:solidFill>
                <a:latin typeface="+mn-lt"/>
              </a:rPr>
            </a:br>
            <a:r>
              <a:rPr lang="en-US" sz="3600" b="1" noProof="1">
                <a:solidFill>
                  <a:srgbClr val="1496CF"/>
                </a:solidFill>
                <a:latin typeface="+mn-lt"/>
              </a:rPr>
              <a:t/>
            </a:r>
            <a:br>
              <a:rPr lang="en-US" sz="3600" b="1" noProof="1">
                <a:solidFill>
                  <a:srgbClr val="1496CF"/>
                </a:solidFill>
                <a:latin typeface="+mn-lt"/>
              </a:rPr>
            </a:br>
            <a:r>
              <a:rPr lang="en-US" sz="3600" b="1" noProof="1" smtClean="0">
                <a:solidFill>
                  <a:srgbClr val="1496CF"/>
                </a:solidFill>
                <a:latin typeface="+mn-lt"/>
              </a:rPr>
              <a:t>Končíš jednu</a:t>
            </a:r>
            <a:br>
              <a:rPr lang="en-US" sz="3600" b="1" noProof="1" smtClean="0">
                <a:solidFill>
                  <a:srgbClr val="1496CF"/>
                </a:solidFill>
                <a:latin typeface="+mn-lt"/>
              </a:rPr>
            </a:br>
            <a:r>
              <a:rPr lang="en-US" sz="3600" b="1" noProof="1" smtClean="0">
                <a:solidFill>
                  <a:srgbClr val="1496CF"/>
                </a:solidFill>
                <a:latin typeface="+mn-lt"/>
              </a:rPr>
              <a:t>DofE úroveň?</a:t>
            </a:r>
            <a:br>
              <a:rPr lang="en-US" sz="3600" b="1" noProof="1" smtClean="0">
                <a:solidFill>
                  <a:srgbClr val="1496CF"/>
                </a:solidFill>
                <a:latin typeface="+mn-lt"/>
              </a:rPr>
            </a:br>
            <a:r>
              <a:rPr lang="en-US" sz="3600" b="1" noProof="1" smtClean="0">
                <a:solidFill>
                  <a:srgbClr val="1496CF"/>
                </a:solidFill>
                <a:latin typeface="+mn-lt"/>
              </a:rPr>
              <a:t/>
            </a:r>
            <a:br>
              <a:rPr lang="en-US" sz="3600" b="1" noProof="1" smtClean="0">
                <a:solidFill>
                  <a:srgbClr val="1496CF"/>
                </a:solidFill>
                <a:latin typeface="+mn-lt"/>
              </a:rPr>
            </a:br>
            <a:r>
              <a:rPr lang="en-US" sz="3600" b="1" noProof="1" smtClean="0">
                <a:solidFill>
                  <a:srgbClr val="1496CF"/>
                </a:solidFill>
                <a:latin typeface="+mn-lt"/>
              </a:rPr>
              <a:t>Čo tak dať si</a:t>
            </a:r>
            <a:br>
              <a:rPr lang="en-US" sz="3600" b="1" noProof="1" smtClean="0">
                <a:solidFill>
                  <a:srgbClr val="1496CF"/>
                </a:solidFill>
                <a:latin typeface="+mn-lt"/>
              </a:rPr>
            </a:br>
            <a:r>
              <a:rPr lang="sk-SK" sz="3600" b="1" noProof="1" smtClean="0">
                <a:solidFill>
                  <a:srgbClr val="1496CF"/>
                </a:solidFill>
                <a:latin typeface="+mn-lt"/>
              </a:rPr>
              <a:t>ďalšiu výzvu?</a:t>
            </a:r>
            <a:br>
              <a:rPr lang="sk-SK" sz="3600" b="1" noProof="1" smtClean="0">
                <a:solidFill>
                  <a:srgbClr val="1496CF"/>
                </a:solidFill>
                <a:latin typeface="+mn-lt"/>
              </a:rPr>
            </a:br>
            <a:r>
              <a:rPr lang="sk-SK" sz="3600" b="1" noProof="1">
                <a:solidFill>
                  <a:srgbClr val="1496CF"/>
                </a:solidFill>
                <a:latin typeface="+mn-lt"/>
              </a:rPr>
              <a:t/>
            </a:r>
            <a:br>
              <a:rPr lang="sk-SK" sz="3600" b="1" noProof="1">
                <a:solidFill>
                  <a:srgbClr val="1496CF"/>
                </a:solidFill>
                <a:latin typeface="+mn-lt"/>
              </a:rPr>
            </a:br>
            <a:r>
              <a:rPr lang="sk-SK" sz="3600" b="1" noProof="1" smtClean="0">
                <a:solidFill>
                  <a:srgbClr val="1496CF"/>
                </a:solidFill>
                <a:latin typeface="+mn-lt"/>
              </a:rPr>
              <a:t>Poď na</a:t>
            </a:r>
            <a:br>
              <a:rPr lang="sk-SK" sz="3600" b="1" noProof="1" smtClean="0">
                <a:solidFill>
                  <a:srgbClr val="1496CF"/>
                </a:solidFill>
                <a:latin typeface="+mn-lt"/>
              </a:rPr>
            </a:br>
            <a:r>
              <a:rPr lang="sk-SK" sz="3600" b="1" noProof="1" smtClean="0">
                <a:solidFill>
                  <a:srgbClr val="1496CF"/>
                </a:solidFill>
                <a:latin typeface="+mn-lt"/>
              </a:rPr>
              <a:t>striebro či zlato</a:t>
            </a:r>
            <a:br>
              <a:rPr lang="sk-SK" sz="3600" b="1" noProof="1" smtClean="0">
                <a:solidFill>
                  <a:srgbClr val="1496CF"/>
                </a:solidFill>
                <a:latin typeface="+mn-lt"/>
              </a:rPr>
            </a:br>
            <a:r>
              <a:rPr lang="sk-SK" sz="3600" b="1" noProof="1" smtClean="0">
                <a:solidFill>
                  <a:srgbClr val="1496CF"/>
                </a:solidFill>
                <a:latin typeface="+mn-lt"/>
              </a:rPr>
              <a:t>a prekonaj sám seba. </a:t>
            </a:r>
            <a:br>
              <a:rPr lang="sk-SK" sz="3600" b="1" noProof="1" smtClean="0">
                <a:solidFill>
                  <a:srgbClr val="1496CF"/>
                </a:solidFill>
                <a:latin typeface="+mn-lt"/>
              </a:rPr>
            </a:br>
            <a:r>
              <a:rPr lang="sk-SK" sz="3600" b="1" noProof="1">
                <a:solidFill>
                  <a:srgbClr val="1496CF"/>
                </a:solidFill>
                <a:latin typeface="+mn-lt"/>
              </a:rPr>
              <a:t/>
            </a:r>
            <a:br>
              <a:rPr lang="sk-SK" sz="3600" b="1" noProof="1">
                <a:solidFill>
                  <a:srgbClr val="1496CF"/>
                </a:solidFill>
                <a:latin typeface="+mn-lt"/>
              </a:rPr>
            </a:br>
            <a:r>
              <a:rPr lang="sk-SK" sz="3600" b="1" noProof="1" smtClean="0">
                <a:solidFill>
                  <a:srgbClr val="E20D3D"/>
                </a:solidFill>
                <a:latin typeface="+mn-lt"/>
              </a:rPr>
              <a:t>Ty to nedáš?</a:t>
            </a:r>
            <a:br>
              <a:rPr lang="sk-SK" sz="3600" b="1" noProof="1" smtClean="0">
                <a:solidFill>
                  <a:srgbClr val="E20D3D"/>
                </a:solidFill>
                <a:latin typeface="+mn-lt"/>
              </a:rPr>
            </a:br>
            <a:r>
              <a:rPr lang="sk-SK" sz="3600" b="1" noProof="1">
                <a:latin typeface="+mn-lt"/>
              </a:rPr>
              <a:t/>
            </a:r>
            <a:br>
              <a:rPr lang="sk-SK" sz="3600" b="1" noProof="1">
                <a:latin typeface="+mn-lt"/>
              </a:rPr>
            </a:br>
            <a:r>
              <a:rPr lang="sk-SK" sz="3600" b="1" noProof="1" smtClean="0">
                <a:solidFill>
                  <a:srgbClr val="1496CF"/>
                </a:solidFill>
                <a:latin typeface="+mn-lt"/>
              </a:rPr>
              <a:t/>
            </a:r>
            <a:br>
              <a:rPr lang="sk-SK" sz="3600" b="1" noProof="1" smtClean="0">
                <a:solidFill>
                  <a:srgbClr val="1496CF"/>
                </a:solidFill>
                <a:latin typeface="+mn-lt"/>
              </a:rPr>
            </a:br>
            <a:r>
              <a:rPr lang="sk-SK" sz="3600" b="1" noProof="1" smtClean="0">
                <a:solidFill>
                  <a:srgbClr val="1496CF"/>
                </a:solidFill>
                <a:latin typeface="+mn-lt"/>
              </a:rPr>
              <a:t/>
            </a:r>
            <a:br>
              <a:rPr lang="sk-SK" sz="3600" b="1" noProof="1" smtClean="0">
                <a:solidFill>
                  <a:srgbClr val="1496CF"/>
                </a:solidFill>
                <a:latin typeface="+mn-lt"/>
              </a:rPr>
            </a:br>
            <a:r>
              <a:rPr lang="sk-SK" sz="3600" b="1" noProof="1">
                <a:solidFill>
                  <a:srgbClr val="1496CF"/>
                </a:solidFill>
                <a:latin typeface="+mn-lt"/>
              </a:rPr>
              <a:t/>
            </a:r>
            <a:br>
              <a:rPr lang="sk-SK" sz="3600" b="1" noProof="1">
                <a:solidFill>
                  <a:srgbClr val="1496CF"/>
                </a:solidFill>
                <a:latin typeface="+mn-lt"/>
              </a:rPr>
            </a:br>
            <a:r>
              <a:rPr lang="sk-SK" sz="3600" b="1" noProof="1" smtClean="0">
                <a:solidFill>
                  <a:srgbClr val="1496CF"/>
                </a:solidFill>
                <a:latin typeface="+mn-lt"/>
              </a:rPr>
              <a:t/>
            </a:r>
            <a:br>
              <a:rPr lang="sk-SK" sz="3600" b="1" noProof="1" smtClean="0">
                <a:solidFill>
                  <a:srgbClr val="1496CF"/>
                </a:solidFill>
                <a:latin typeface="+mn-lt"/>
              </a:rPr>
            </a:br>
            <a:r>
              <a:rPr lang="sk-SK" sz="3600" b="1" noProof="1">
                <a:solidFill>
                  <a:srgbClr val="1496CF"/>
                </a:solidFill>
                <a:latin typeface="+mn-lt"/>
              </a:rPr>
              <a:t/>
            </a:r>
            <a:br>
              <a:rPr lang="sk-SK" sz="3600" b="1" noProof="1">
                <a:solidFill>
                  <a:srgbClr val="1496CF"/>
                </a:solidFill>
                <a:latin typeface="+mn-lt"/>
              </a:rPr>
            </a:br>
            <a:endParaRPr lang="en-US" sz="3600" b="1" noProof="1">
              <a:solidFill>
                <a:srgbClr val="1496CF"/>
              </a:solidFill>
              <a:latin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77974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630590" y="6332857"/>
            <a:ext cx="18947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2">
                    <a:lumMod val="50000"/>
                  </a:schemeClr>
                </a:solidFill>
              </a:rPr>
              <a:t>#dofesk</a:t>
            </a:r>
            <a:endParaRPr lang="en-US" sz="32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29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315306" y="37909"/>
            <a:ext cx="847900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3600" b="1" noProof="1" smtClean="0">
                <a:solidFill>
                  <a:srgbClr val="1496CF"/>
                </a:solidFill>
                <a:latin typeface="+mn-lt"/>
              </a:rPr>
              <a:t>Bez našich biznis partnerov by to nešlo</a:t>
            </a:r>
            <a:endParaRPr lang="en-US" sz="3600" b="1" noProof="1">
              <a:solidFill>
                <a:srgbClr val="1496CF"/>
              </a:solidFill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97"/>
          <a:stretch/>
        </p:blipFill>
        <p:spPr>
          <a:xfrm>
            <a:off x="78830" y="977462"/>
            <a:ext cx="9144000" cy="56781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30590" y="6332857"/>
            <a:ext cx="18947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2">
                    <a:lumMod val="50000"/>
                  </a:schemeClr>
                </a:solidFill>
              </a:rPr>
              <a:t>#dofesk</a:t>
            </a:r>
            <a:endParaRPr lang="en-US" sz="32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7113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4941" y="0"/>
            <a:ext cx="9741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5858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8911" y="110362"/>
            <a:ext cx="2777394" cy="707196"/>
          </a:xfrm>
        </p:spPr>
        <p:txBody>
          <a:bodyPr>
            <a:noAutofit/>
          </a:bodyPr>
          <a:lstStyle/>
          <a:p>
            <a:pPr algn="ctr"/>
            <a:r>
              <a:rPr lang="en-US" sz="3600" b="1" noProof="1" smtClean="0">
                <a:solidFill>
                  <a:srgbClr val="1496CF"/>
                </a:solidFill>
                <a:latin typeface="+mn-lt"/>
              </a:rPr>
              <a:t>DofE v kocke</a:t>
            </a:r>
            <a:endParaRPr lang="en-US" sz="3600" b="1" noProof="1">
              <a:solidFill>
                <a:srgbClr val="1496CF"/>
              </a:solidFill>
              <a:latin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3995" y="6031203"/>
            <a:ext cx="720268" cy="8129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865" y="6183676"/>
            <a:ext cx="592561" cy="730291"/>
          </a:xfrm>
          <a:prstGeom prst="rect">
            <a:avLst/>
          </a:prstGeom>
        </p:spPr>
      </p:pic>
      <p:pic>
        <p:nvPicPr>
          <p:cNvPr id="4" name="Picture 3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46" y="817558"/>
            <a:ext cx="8314775" cy="52126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30590" y="6332857"/>
            <a:ext cx="18947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2">
                    <a:lumMod val="50000"/>
                  </a:schemeClr>
                </a:solidFill>
              </a:rPr>
              <a:t>#dofesk</a:t>
            </a:r>
            <a:endParaRPr lang="en-US" sz="32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933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2766218"/>
            <a:ext cx="409903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3600" b="1" noProof="1" smtClean="0">
                <a:solidFill>
                  <a:srgbClr val="1496CF"/>
                </a:solidFill>
                <a:latin typeface="+mn-lt"/>
              </a:rPr>
              <a:t>Čo teraz?</a:t>
            </a:r>
            <a:endParaRPr lang="en-US" sz="3600" b="1" noProof="1">
              <a:solidFill>
                <a:srgbClr val="1496CF"/>
              </a:solidFill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8234" y="5936776"/>
            <a:ext cx="1014493" cy="11419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6779" y="5751006"/>
            <a:ext cx="315306" cy="371539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709450" y="3720577"/>
            <a:ext cx="26801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noProof="1" smtClean="0">
                <a:latin typeface="+mn-lt"/>
              </a:rPr>
              <a:t>www.zapojsa.dofe.sk</a:t>
            </a:r>
            <a:endParaRPr lang="en-US" sz="2000" b="1" noProof="1">
              <a:latin typeface="+mn-lt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991" y="40710"/>
            <a:ext cx="4840009" cy="6776578"/>
          </a:xfrm>
        </p:spPr>
      </p:pic>
      <p:sp>
        <p:nvSpPr>
          <p:cNvPr id="10" name="TextBox 9"/>
          <p:cNvSpPr txBox="1"/>
          <p:nvPr/>
        </p:nvSpPr>
        <p:spPr>
          <a:xfrm>
            <a:off x="1292063" y="4938544"/>
            <a:ext cx="18452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2">
                    <a:lumMod val="50000"/>
                  </a:schemeClr>
                </a:solidFill>
              </a:rPr>
              <a:t>#</a:t>
            </a:r>
            <a:r>
              <a:rPr lang="en-US" sz="3200" b="1" dirty="0" smtClean="0">
                <a:solidFill>
                  <a:schemeClr val="bg2">
                    <a:lumMod val="50000"/>
                  </a:schemeClr>
                </a:solidFill>
              </a:rPr>
              <a:t>dofesk</a:t>
            </a:r>
          </a:p>
          <a:p>
            <a:r>
              <a:rPr lang="en-US" sz="3200" b="1" smtClean="0">
                <a:solidFill>
                  <a:schemeClr val="bg2">
                    <a:lumMod val="50000"/>
                  </a:schemeClr>
                </a:solidFill>
              </a:rPr>
              <a:t>@dofesk</a:t>
            </a:r>
            <a:endParaRPr lang="en-US" sz="32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833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15306" y="37909"/>
            <a:ext cx="8479007" cy="1325563"/>
          </a:xfrm>
        </p:spPr>
        <p:txBody>
          <a:bodyPr>
            <a:noAutofit/>
          </a:bodyPr>
          <a:lstStyle/>
          <a:p>
            <a:pPr algn="ctr"/>
            <a:r>
              <a:rPr lang="en-US" sz="3600" b="1" noProof="1" smtClean="0">
                <a:solidFill>
                  <a:srgbClr val="1496CF"/>
                </a:solidFill>
                <a:latin typeface="+mn-lt"/>
              </a:rPr>
              <a:t>Z garáže až na tr</a:t>
            </a:r>
            <a:r>
              <a:rPr lang="sk-SK" sz="3600" b="1" noProof="1" smtClean="0">
                <a:solidFill>
                  <a:srgbClr val="1496CF"/>
                </a:solidFill>
                <a:latin typeface="+mn-lt"/>
              </a:rPr>
              <a:t>ón majstra sveta</a:t>
            </a:r>
            <a:endParaRPr lang="en-US" sz="3600" b="1" noProof="1">
              <a:solidFill>
                <a:srgbClr val="1496CF"/>
              </a:solidFill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962" y="1271662"/>
            <a:ext cx="7311697" cy="50153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8234" y="5936776"/>
            <a:ext cx="1014493" cy="11419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6779" y="5751006"/>
            <a:ext cx="315306" cy="37153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630590" y="6332857"/>
            <a:ext cx="18947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2">
                    <a:lumMod val="50000"/>
                  </a:schemeClr>
                </a:solidFill>
              </a:rPr>
              <a:t>#dofesk</a:t>
            </a:r>
            <a:endParaRPr lang="en-US" sz="32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09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6289" y="195098"/>
            <a:ext cx="7031421" cy="662152"/>
          </a:xfrm>
        </p:spPr>
        <p:txBody>
          <a:bodyPr>
            <a:noAutofit/>
          </a:bodyPr>
          <a:lstStyle/>
          <a:p>
            <a:pPr algn="ctr"/>
            <a:r>
              <a:rPr lang="en-US" sz="3600" b="1" noProof="1" smtClean="0">
                <a:solidFill>
                  <a:srgbClr val="1496CF"/>
                </a:solidFill>
                <a:latin typeface="+mn-lt"/>
              </a:rPr>
              <a:t>Zaži dobrodružstvo a objav, kým si!</a:t>
            </a:r>
            <a:endParaRPr lang="en-US" sz="3600" b="1" noProof="1">
              <a:solidFill>
                <a:srgbClr val="1496CF"/>
              </a:solidFill>
              <a:latin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8518" y="6090758"/>
            <a:ext cx="825970" cy="9297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43410">
            <a:off x="662273" y="6419755"/>
            <a:ext cx="359309" cy="423390"/>
          </a:xfrm>
          <a:prstGeom prst="rect">
            <a:avLst/>
          </a:prstGeom>
        </p:spPr>
      </p:pic>
      <p:pic>
        <p:nvPicPr>
          <p:cNvPr id="3" name="Picture 2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30590" y="6332857"/>
            <a:ext cx="18947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2">
                    <a:lumMod val="50000"/>
                  </a:schemeClr>
                </a:solidFill>
              </a:rPr>
              <a:t>#dofesk</a:t>
            </a:r>
            <a:endParaRPr lang="en-US" sz="32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11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998" y="1554515"/>
            <a:ext cx="2792777" cy="27220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28228" y="2918115"/>
            <a:ext cx="3061608" cy="1325563"/>
          </a:xfrm>
        </p:spPr>
        <p:txBody>
          <a:bodyPr>
            <a:normAutofit/>
          </a:bodyPr>
          <a:lstStyle/>
          <a:p>
            <a:r>
              <a:rPr lang="en-US" sz="3200" b="1" noProof="1" smtClean="0">
                <a:solidFill>
                  <a:srgbClr val="FCB837"/>
                </a:solidFill>
                <a:latin typeface="+mn-lt"/>
              </a:rPr>
              <a:t>DOBRODRUŽNÁ EXPEDÍCIA</a:t>
            </a:r>
            <a:endParaRPr lang="en-US" sz="3200" b="1" noProof="1">
              <a:solidFill>
                <a:srgbClr val="FCB837"/>
              </a:solidFill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116246"/>
            <a:ext cx="907619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noProof="1" smtClean="0">
                <a:latin typeface="+mn-lt"/>
              </a:rPr>
              <a:t>Štyri oblasti, v ktorých</a:t>
            </a:r>
            <a:br>
              <a:rPr lang="en-US" sz="3600" b="1" noProof="1" smtClean="0">
                <a:latin typeface="+mn-lt"/>
              </a:rPr>
            </a:br>
            <a:r>
              <a:rPr lang="en-US" sz="3600" b="1" noProof="1" smtClean="0">
                <a:latin typeface="+mn-lt"/>
              </a:rPr>
              <a:t>si plníš svoje ciele.</a:t>
            </a:r>
            <a:endParaRPr lang="en-US" sz="3600" b="1" noProof="1"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500238" y="1488718"/>
            <a:ext cx="357595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noProof="1" smtClean="0">
                <a:solidFill>
                  <a:srgbClr val="E20D3D"/>
                </a:solidFill>
                <a:latin typeface="+mn-lt"/>
              </a:rPr>
              <a:t>DOBROVOĽNÍCTVO</a:t>
            </a:r>
            <a:endParaRPr lang="en-US" sz="3200" b="1" noProof="1">
              <a:solidFill>
                <a:srgbClr val="E20D3D"/>
              </a:solidFill>
              <a:latin typeface="+mn-lt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470450" y="2882015"/>
            <a:ext cx="13715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noProof="1" smtClean="0">
                <a:solidFill>
                  <a:srgbClr val="7CBC3B"/>
                </a:solidFill>
                <a:latin typeface="+mn-lt"/>
              </a:rPr>
              <a:t>ŠPORT</a:t>
            </a:r>
            <a:endParaRPr lang="en-US" sz="3200" b="1" noProof="1">
              <a:solidFill>
                <a:srgbClr val="7CBC3B"/>
              </a:solidFill>
              <a:latin typeface="+mn-lt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354697" y="1528854"/>
            <a:ext cx="14859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noProof="1" smtClean="0">
                <a:solidFill>
                  <a:srgbClr val="1496CF"/>
                </a:solidFill>
                <a:latin typeface="+mn-lt"/>
              </a:rPr>
              <a:t>TALENT</a:t>
            </a:r>
            <a:endParaRPr lang="en-US" sz="3200" b="1" noProof="1">
              <a:solidFill>
                <a:srgbClr val="1496CF"/>
              </a:solidFill>
              <a:latin typeface="+mn-lt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1179862" y="5732095"/>
            <a:ext cx="2003915" cy="4787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noProof="1" smtClean="0">
                <a:latin typeface="+mn-lt"/>
              </a:rPr>
              <a:t>BRONZOVÁ</a:t>
            </a:r>
            <a:endParaRPr lang="en-US" sz="2400" b="1" noProof="1">
              <a:latin typeface="+mn-lt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3370770" y="5732095"/>
            <a:ext cx="2003915" cy="4787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noProof="1" smtClean="0">
                <a:latin typeface="+mn-lt"/>
              </a:rPr>
              <a:t>STRIEBORNÁ</a:t>
            </a:r>
            <a:endParaRPr lang="en-US" sz="2400" b="1" noProof="1">
              <a:latin typeface="+mn-lt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6311380" y="5732095"/>
            <a:ext cx="1126570" cy="4787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noProof="1" smtClean="0">
                <a:latin typeface="+mn-lt"/>
              </a:rPr>
              <a:t>ZLATÁ</a:t>
            </a:r>
            <a:endParaRPr lang="en-US" sz="2400" b="1" noProof="1">
              <a:latin typeface="+mn-lt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1251468" y="6144664"/>
            <a:ext cx="1860701" cy="4787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noProof="1">
                <a:latin typeface="+mn-lt"/>
              </a:rPr>
              <a:t>(</a:t>
            </a:r>
            <a:r>
              <a:rPr lang="en-US" sz="2000" noProof="1" smtClean="0">
                <a:latin typeface="+mn-lt"/>
              </a:rPr>
              <a:t>6 mesiacov)</a:t>
            </a:r>
            <a:endParaRPr lang="en-US" sz="2000" noProof="1">
              <a:latin typeface="+mn-lt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2962490" y="6144664"/>
            <a:ext cx="2576390" cy="4787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noProof="1">
                <a:latin typeface="+mn-lt"/>
              </a:rPr>
              <a:t>(</a:t>
            </a:r>
            <a:r>
              <a:rPr lang="en-US" sz="2000" noProof="1" smtClean="0">
                <a:latin typeface="+mn-lt"/>
              </a:rPr>
              <a:t>6 alebo 12 mesiacov)</a:t>
            </a:r>
            <a:endParaRPr lang="en-US" sz="2000" noProof="1">
              <a:latin typeface="+mn-lt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5561678" y="6113667"/>
            <a:ext cx="2576390" cy="4787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noProof="1" smtClean="0">
                <a:latin typeface="+mn-lt"/>
              </a:rPr>
              <a:t>(12 alebo 18 mesiacov)</a:t>
            </a:r>
            <a:endParaRPr lang="en-US" sz="2000" noProof="1">
              <a:latin typeface="+mn-lt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 flipV="1">
            <a:off x="1251468" y="4463783"/>
            <a:ext cx="6379122" cy="22834"/>
          </a:xfrm>
          <a:prstGeom prst="line">
            <a:avLst/>
          </a:prstGeom>
          <a:ln cmpd="thinThick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498" y="4109370"/>
            <a:ext cx="2004297" cy="200429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025" y="4024391"/>
            <a:ext cx="2064218" cy="206421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118" y="4024391"/>
            <a:ext cx="2089276" cy="2089276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7630590" y="6332857"/>
            <a:ext cx="18947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2">
                    <a:lumMod val="50000"/>
                  </a:schemeClr>
                </a:solidFill>
              </a:rPr>
              <a:t>#dofesk</a:t>
            </a:r>
            <a:endParaRPr lang="en-US" sz="32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223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16" y="514649"/>
            <a:ext cx="8971767" cy="6343351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15306" y="37909"/>
            <a:ext cx="847900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3600" b="1" noProof="1" smtClean="0">
                <a:solidFill>
                  <a:srgbClr val="1496CF"/>
                </a:solidFill>
                <a:latin typeface="+mn-lt"/>
              </a:rPr>
              <a:t>DofE ako platforma</a:t>
            </a:r>
            <a:endParaRPr lang="en-US" sz="3600" b="1" noProof="1">
              <a:solidFill>
                <a:srgbClr val="1496CF"/>
              </a:solidFill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30590" y="6332857"/>
            <a:ext cx="18947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2">
                    <a:lumMod val="50000"/>
                  </a:schemeClr>
                </a:solidFill>
              </a:rPr>
              <a:t>#dofesk</a:t>
            </a:r>
            <a:endParaRPr lang="en-US" sz="32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6061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65160">
            <a:off x="1198673" y="1690689"/>
            <a:ext cx="3373327" cy="3614280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5921" y="1690689"/>
            <a:ext cx="3373327" cy="3614280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67263">
            <a:off x="4892383" y="1929475"/>
            <a:ext cx="3373327" cy="361428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663700" y="46437"/>
            <a:ext cx="5673271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noProof="1" smtClean="0">
                <a:solidFill>
                  <a:srgbClr val="1496CF"/>
                </a:solidFill>
                <a:latin typeface="+mn-lt"/>
              </a:rPr>
              <a:t>Naša škola a DofE</a:t>
            </a:r>
            <a:endParaRPr lang="en-US" sz="3600" b="1" noProof="1">
              <a:solidFill>
                <a:srgbClr val="1496CF"/>
              </a:solidFill>
              <a:latin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141" y="5716058"/>
            <a:ext cx="1014493" cy="11419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75942" y="104"/>
            <a:ext cx="720268" cy="8129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43410">
            <a:off x="769927" y="5563692"/>
            <a:ext cx="441320" cy="5200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79281" y="150533"/>
            <a:ext cx="592561" cy="73029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630590" y="6332857"/>
            <a:ext cx="18947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2">
                    <a:lumMod val="50000"/>
                  </a:schemeClr>
                </a:solidFill>
              </a:rPr>
              <a:t>#dofesk</a:t>
            </a:r>
            <a:endParaRPr lang="en-US" sz="32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03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141" y="5716058"/>
            <a:ext cx="1014493" cy="11419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75942" y="104"/>
            <a:ext cx="720268" cy="8129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43410">
            <a:off x="769927" y="5563692"/>
            <a:ext cx="441320" cy="5200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79281" y="150533"/>
            <a:ext cx="592561" cy="730291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663700" y="46437"/>
            <a:ext cx="5673271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noProof="1" smtClean="0">
                <a:solidFill>
                  <a:srgbClr val="1496CF"/>
                </a:solidFill>
                <a:latin typeface="+mn-lt"/>
              </a:rPr>
              <a:t>Máme už X Dofákov</a:t>
            </a:r>
            <a:endParaRPr lang="en-US" sz="3600" b="1" noProof="1">
              <a:solidFill>
                <a:srgbClr val="1496CF"/>
              </a:solidFill>
              <a:latin typeface="+mn-lt"/>
            </a:endParaRPr>
          </a:p>
        </p:txBody>
      </p:sp>
      <p:pic>
        <p:nvPicPr>
          <p:cNvPr id="9" name="Content Placeholder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69" y="1372000"/>
            <a:ext cx="1858822" cy="1991596"/>
          </a:xfrm>
          <a:prstGeom prst="rect">
            <a:avLst/>
          </a:prstGeom>
        </p:spPr>
      </p:pic>
      <p:pic>
        <p:nvPicPr>
          <p:cNvPr id="10" name="Content Placeholder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408" y="1372000"/>
            <a:ext cx="1858822" cy="1991596"/>
          </a:xfrm>
          <a:prstGeom prst="rect">
            <a:avLst/>
          </a:prstGeom>
        </p:spPr>
      </p:pic>
      <p:pic>
        <p:nvPicPr>
          <p:cNvPr id="11" name="Content Placeholder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716" y="1372000"/>
            <a:ext cx="1858822" cy="1991596"/>
          </a:xfrm>
          <a:prstGeom prst="rect">
            <a:avLst/>
          </a:prstGeom>
        </p:spPr>
      </p:pic>
      <p:pic>
        <p:nvPicPr>
          <p:cNvPr id="12" name="Content Placeholder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277" y="1372000"/>
            <a:ext cx="1858822" cy="1991596"/>
          </a:xfrm>
          <a:prstGeom prst="rect">
            <a:avLst/>
          </a:prstGeom>
        </p:spPr>
      </p:pic>
      <p:pic>
        <p:nvPicPr>
          <p:cNvPr id="13" name="Content Placeholder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685" y="3481717"/>
            <a:ext cx="1858822" cy="1991596"/>
          </a:xfrm>
          <a:prstGeom prst="rect">
            <a:avLst/>
          </a:prstGeom>
        </p:spPr>
      </p:pic>
      <p:pic>
        <p:nvPicPr>
          <p:cNvPr id="14" name="Content Placeholder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305" y="3481717"/>
            <a:ext cx="1858822" cy="1991596"/>
          </a:xfrm>
          <a:prstGeom prst="rect">
            <a:avLst/>
          </a:prstGeom>
        </p:spPr>
      </p:pic>
      <p:pic>
        <p:nvPicPr>
          <p:cNvPr id="15" name="Content Placeholder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925" y="3481717"/>
            <a:ext cx="1858822" cy="199159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630590" y="6332857"/>
            <a:ext cx="18947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2">
                    <a:lumMod val="50000"/>
                  </a:schemeClr>
                </a:solidFill>
              </a:rPr>
              <a:t>#dofesk</a:t>
            </a:r>
            <a:endParaRPr lang="en-US" sz="32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066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65160">
            <a:off x="1198673" y="1690689"/>
            <a:ext cx="3373327" cy="3614280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5921" y="1690689"/>
            <a:ext cx="3373327" cy="3614280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67263">
            <a:off x="4892383" y="1929475"/>
            <a:ext cx="3373327" cy="361428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663700" y="46437"/>
            <a:ext cx="5673271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noProof="1" smtClean="0">
                <a:solidFill>
                  <a:srgbClr val="1496CF"/>
                </a:solidFill>
                <a:latin typeface="+mn-lt"/>
              </a:rPr>
              <a:t>Meno absolventa DofE</a:t>
            </a:r>
            <a:endParaRPr lang="en-US" sz="3600" b="1" noProof="1">
              <a:solidFill>
                <a:srgbClr val="1496CF"/>
              </a:solidFill>
              <a:latin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141" y="5716058"/>
            <a:ext cx="1014493" cy="11419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75942" y="104"/>
            <a:ext cx="720268" cy="8129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43410">
            <a:off x="769927" y="5563692"/>
            <a:ext cx="441320" cy="5200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79281" y="150533"/>
            <a:ext cx="592561" cy="73029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630590" y="6332857"/>
            <a:ext cx="18947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2">
                    <a:lumMod val="50000"/>
                  </a:schemeClr>
                </a:solidFill>
              </a:rPr>
              <a:t>#dofesk</a:t>
            </a:r>
            <a:endParaRPr lang="en-US" sz="32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51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65160">
            <a:off x="1198673" y="1690689"/>
            <a:ext cx="3373327" cy="3614280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5921" y="1690689"/>
            <a:ext cx="3373327" cy="3614280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67263">
            <a:off x="4892383" y="1929475"/>
            <a:ext cx="3373327" cy="361428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663700" y="46437"/>
            <a:ext cx="5673271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noProof="1" smtClean="0">
                <a:solidFill>
                  <a:srgbClr val="1496CF"/>
                </a:solidFill>
                <a:latin typeface="+mn-lt"/>
              </a:rPr>
              <a:t>Meno absolventa DofE</a:t>
            </a:r>
            <a:endParaRPr lang="en-US" sz="3600" b="1" noProof="1">
              <a:solidFill>
                <a:srgbClr val="1496CF"/>
              </a:solidFill>
              <a:latin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141" y="5716058"/>
            <a:ext cx="1014493" cy="11419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75942" y="104"/>
            <a:ext cx="720268" cy="8129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43410">
            <a:off x="769927" y="5563692"/>
            <a:ext cx="441320" cy="5200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79281" y="150533"/>
            <a:ext cx="592561" cy="73029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630590" y="6332857"/>
            <a:ext cx="18947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2">
                    <a:lumMod val="50000"/>
                  </a:schemeClr>
                </a:solidFill>
              </a:rPr>
              <a:t>#dofesk</a:t>
            </a:r>
            <a:endParaRPr lang="en-US" sz="32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209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4249</TotalTime>
  <Words>1048</Words>
  <Application>Microsoft Macintosh PowerPoint</Application>
  <PresentationFormat>On-screen Show (4:3)</PresentationFormat>
  <Paragraphs>121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Mangal</vt:lpstr>
      <vt:lpstr>Wingdings</vt:lpstr>
      <vt:lpstr>Office Theme</vt:lpstr>
      <vt:lpstr>PowerPoint Presentation</vt:lpstr>
      <vt:lpstr>Z garáže až na trón majstra sveta</vt:lpstr>
      <vt:lpstr>Zaži dobrodružstvo a objav, kým si!</vt:lpstr>
      <vt:lpstr>DOBRODRUŽNÁ EXPEDÍCIA</vt:lpstr>
      <vt:lpstr>PowerPoint Presentation</vt:lpstr>
      <vt:lpstr>Naša škola a DofE</vt:lpstr>
      <vt:lpstr>Máme už X Dofákov</vt:lpstr>
      <vt:lpstr>Meno absolventa DofE</vt:lpstr>
      <vt:lpstr>Meno absolventa DofE</vt:lpstr>
      <vt:lpstr>Meno absolventa DofE</vt:lpstr>
      <vt:lpstr>       Končíš jednu DofE úroveň?  Čo tak dať si ďalšiu výzvu?  Poď na striebro či zlato a prekonaj sám seba.   Ty to nedáš?       </vt:lpstr>
      <vt:lpstr>PowerPoint Presentation</vt:lpstr>
      <vt:lpstr>PowerPoint Presentation</vt:lpstr>
      <vt:lpstr>DofE v kocke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62</cp:revision>
  <dcterms:created xsi:type="dcterms:W3CDTF">2018-06-06T13:59:47Z</dcterms:created>
  <dcterms:modified xsi:type="dcterms:W3CDTF">2020-06-15T10:41:56Z</dcterms:modified>
</cp:coreProperties>
</file>